
<file path=[Content_Types].xml><?xml version="1.0" encoding="utf-8"?>
<Types xmlns="http://schemas.openxmlformats.org/package/2006/content-types">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106" r:id="rId1"/>
  </p:sldMasterIdLst>
  <p:notesMasterIdLst>
    <p:notesMasterId r:id="rId16"/>
  </p:notesMasterIdLst>
  <p:sldIdLst>
    <p:sldId id="277" r:id="rId2"/>
    <p:sldId id="293" r:id="rId3"/>
    <p:sldId id="292" r:id="rId4"/>
    <p:sldId id="300" r:id="rId5"/>
    <p:sldId id="294" r:id="rId6"/>
    <p:sldId id="301" r:id="rId7"/>
    <p:sldId id="263" r:id="rId8"/>
    <p:sldId id="295" r:id="rId9"/>
    <p:sldId id="296" r:id="rId10"/>
    <p:sldId id="299" r:id="rId11"/>
    <p:sldId id="297" r:id="rId12"/>
    <p:sldId id="298" r:id="rId13"/>
    <p:sldId id="302" r:id="rId14"/>
    <p:sldId id="304" r:id="rId15"/>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349" autoAdjust="0"/>
    <p:restoredTop sz="94660"/>
  </p:normalViewPr>
  <p:slideViewPr>
    <p:cSldViewPr>
      <p:cViewPr varScale="1">
        <p:scale>
          <a:sx n="60" d="100"/>
          <a:sy n="60" d="100"/>
        </p:scale>
        <p:origin x="11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he-IL"/>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E8B38AD4-9704-4356-B174-24A284273029}" type="datetimeFigureOut">
              <a:rPr lang="he-IL"/>
              <a:pPr>
                <a:defRPr/>
              </a:pPr>
              <a:t>ה'/אב/תש"פ</a:t>
            </a:fld>
            <a:endParaRPr lang="he-I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he-IL"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he-IL"/>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39A1F3CB-95A1-4DCA-B9DC-F9DE15EB4A46}" type="slidenum">
              <a:rPr lang="he-IL"/>
              <a:pPr>
                <a:defRPr/>
              </a:pPr>
              <a:t>‹#›</a:t>
            </a:fld>
            <a:endParaRPr lang="he-IL"/>
          </a:p>
        </p:txBody>
      </p:sp>
    </p:spTree>
    <p:extLst>
      <p:ext uri="{BB962C8B-B14F-4D97-AF65-F5344CB8AC3E}">
        <p14:creationId xmlns:p14="http://schemas.microsoft.com/office/powerpoint/2010/main" val="2890244599"/>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027243E-5903-4A0D-B50F-28B0DA5866A8}" type="slidenum">
              <a:rPr lang="he-IL" altLang="en-US">
                <a:latin typeface="Times New Roman" panose="02020603050405020304" pitchFamily="18" charset="0"/>
              </a:rPr>
              <a:pPr/>
              <a:t>1</a:t>
            </a:fld>
            <a:endParaRPr lang="en-US" altLang="en-US">
              <a:latin typeface="Times New Roman" panose="02020603050405020304" pitchFamily="18" charset="0"/>
            </a:endParaRPr>
          </a:p>
        </p:txBody>
      </p:sp>
      <p:sp>
        <p:nvSpPr>
          <p:cNvPr id="96259" name="Rectangle 7"/>
          <p:cNvSpPr txBox="1">
            <a:spLocks noGrp="1"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8104" tIns="44052" rIns="88104" bIns="44052" anchor="b"/>
          <a:lstStyle>
            <a:lvl1pPr defTabSz="881063">
              <a:defRPr>
                <a:solidFill>
                  <a:schemeClr val="tx1"/>
                </a:solidFill>
                <a:latin typeface="Arial" panose="020B0604020202020204" pitchFamily="34" charset="0"/>
                <a:cs typeface="Arial" panose="020B0604020202020204" pitchFamily="34" charset="0"/>
              </a:defRPr>
            </a:lvl1pPr>
            <a:lvl2pPr marL="742950" indent="-285750" defTabSz="881063">
              <a:defRPr>
                <a:solidFill>
                  <a:schemeClr val="tx1"/>
                </a:solidFill>
                <a:latin typeface="Arial" panose="020B0604020202020204" pitchFamily="34" charset="0"/>
                <a:cs typeface="Arial" panose="020B0604020202020204" pitchFamily="34" charset="0"/>
              </a:defRPr>
            </a:lvl2pPr>
            <a:lvl3pPr marL="1143000" indent="-228600" defTabSz="881063">
              <a:defRPr>
                <a:solidFill>
                  <a:schemeClr val="tx1"/>
                </a:solidFill>
                <a:latin typeface="Arial" panose="020B0604020202020204" pitchFamily="34" charset="0"/>
                <a:cs typeface="Arial" panose="020B0604020202020204" pitchFamily="34" charset="0"/>
              </a:defRPr>
            </a:lvl3pPr>
            <a:lvl4pPr marL="1600200" indent="-228600" defTabSz="881063">
              <a:defRPr>
                <a:solidFill>
                  <a:schemeClr val="tx1"/>
                </a:solidFill>
                <a:latin typeface="Arial" panose="020B0604020202020204" pitchFamily="34" charset="0"/>
                <a:cs typeface="Arial" panose="020B0604020202020204" pitchFamily="34" charset="0"/>
              </a:defRPr>
            </a:lvl4pPr>
            <a:lvl5pPr marL="2057400" indent="-228600" defTabSz="881063">
              <a:defRPr>
                <a:solidFill>
                  <a:schemeClr val="tx1"/>
                </a:solidFill>
                <a:latin typeface="Arial" panose="020B0604020202020204" pitchFamily="34" charset="0"/>
                <a:cs typeface="Arial" panose="020B0604020202020204" pitchFamily="34" charset="0"/>
              </a:defRPr>
            </a:lvl5pPr>
            <a:lvl6pPr marL="25146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fld id="{A36CD253-FB7B-46AB-8B94-4AFCA52E34BF}" type="slidenum">
              <a:rPr lang="he-IL" altLang="en-US" sz="1200">
                <a:latin typeface="Times New Roman" panose="02020603050405020304" pitchFamily="18" charset="0"/>
                <a:cs typeface="Times New Roman" panose="02020603050405020304" pitchFamily="18" charset="0"/>
              </a:rPr>
              <a:pPr rtl="1"/>
              <a:t>1</a:t>
            </a:fld>
            <a:endParaRPr lang="en-US" altLang="en-US" sz="1200">
              <a:latin typeface="Times New Roman" panose="02020603050405020304" pitchFamily="18" charset="0"/>
              <a:cs typeface="Times New Roman" panose="02020603050405020304" pitchFamily="18" charset="0"/>
            </a:endParaRPr>
          </a:p>
        </p:txBody>
      </p:sp>
      <p:sp>
        <p:nvSpPr>
          <p:cNvPr id="96260" name="Rectangle 2"/>
          <p:cNvSpPr>
            <a:spLocks noGrp="1" noRot="1" noChangeAspect="1" noChangeArrowheads="1" noTextEdit="1"/>
          </p:cNvSpPr>
          <p:nvPr>
            <p:ph type="sldImg"/>
          </p:nvPr>
        </p:nvSpPr>
        <p:spPr>
          <a:xfrm>
            <a:off x="1144588" y="685800"/>
            <a:ext cx="4572000" cy="3429000"/>
          </a:xfrm>
          <a:ln/>
        </p:spPr>
      </p:sp>
      <p:sp>
        <p:nvSpPr>
          <p:cNvPr id="96261" name="Rectangle 3"/>
          <p:cNvSpPr>
            <a:spLocks noGrp="1" noChangeArrowheads="1"/>
          </p:cNvSpPr>
          <p:nvPr>
            <p:ph type="body" idx="1"/>
          </p:nvPr>
        </p:nvSpPr>
        <p:spPr>
          <a:xfrm>
            <a:off x="915988" y="4341813"/>
            <a:ext cx="5026025" cy="4116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04" tIns="44052" rIns="88104" bIns="44052"/>
          <a:lstStyle/>
          <a:p>
            <a:pPr eaLnBrk="1" hangingPunct="1"/>
            <a:endParaRPr lang="he-IL" altLang="en-US" smtClean="0">
              <a:cs typeface="Arial" panose="020B0604020202020204" pitchFamily="34" charset="0"/>
            </a:endParaRPr>
          </a:p>
        </p:txBody>
      </p:sp>
      <p:sp>
        <p:nvSpPr>
          <p:cNvPr id="96262" name="Footer Placeholder 4"/>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8104" tIns="44052" rIns="88104" bIns="44052" anchor="b"/>
          <a:lstStyle>
            <a:lvl1pPr defTabSz="881063">
              <a:defRPr>
                <a:solidFill>
                  <a:schemeClr val="tx1"/>
                </a:solidFill>
                <a:latin typeface="Arial" panose="020B0604020202020204" pitchFamily="34" charset="0"/>
                <a:cs typeface="Arial" panose="020B0604020202020204" pitchFamily="34" charset="0"/>
              </a:defRPr>
            </a:lvl1pPr>
            <a:lvl2pPr marL="742950" indent="-285750" defTabSz="881063">
              <a:defRPr>
                <a:solidFill>
                  <a:schemeClr val="tx1"/>
                </a:solidFill>
                <a:latin typeface="Arial" panose="020B0604020202020204" pitchFamily="34" charset="0"/>
                <a:cs typeface="Arial" panose="020B0604020202020204" pitchFamily="34" charset="0"/>
              </a:defRPr>
            </a:lvl2pPr>
            <a:lvl3pPr marL="1143000" indent="-228600" defTabSz="881063">
              <a:defRPr>
                <a:solidFill>
                  <a:schemeClr val="tx1"/>
                </a:solidFill>
                <a:latin typeface="Arial" panose="020B0604020202020204" pitchFamily="34" charset="0"/>
                <a:cs typeface="Arial" panose="020B0604020202020204" pitchFamily="34" charset="0"/>
              </a:defRPr>
            </a:lvl3pPr>
            <a:lvl4pPr marL="1600200" indent="-228600" defTabSz="881063">
              <a:defRPr>
                <a:solidFill>
                  <a:schemeClr val="tx1"/>
                </a:solidFill>
                <a:latin typeface="Arial" panose="020B0604020202020204" pitchFamily="34" charset="0"/>
                <a:cs typeface="Arial" panose="020B0604020202020204" pitchFamily="34" charset="0"/>
              </a:defRPr>
            </a:lvl4pPr>
            <a:lvl5pPr marL="2057400" indent="-228600" defTabSz="881063">
              <a:defRPr>
                <a:solidFill>
                  <a:schemeClr val="tx1"/>
                </a:solidFill>
                <a:latin typeface="Arial" panose="020B0604020202020204" pitchFamily="34" charset="0"/>
                <a:cs typeface="Arial" panose="020B0604020202020204" pitchFamily="34" charset="0"/>
              </a:defRPr>
            </a:lvl5pPr>
            <a:lvl6pPr marL="25146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810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rtl="1"/>
            <a:r>
              <a:rPr lang="he-IL" altLang="en-US" sz="1200">
                <a:latin typeface="Times New Roman" panose="02020603050405020304" pitchFamily="18" charset="0"/>
              </a:rPr>
              <a:t>כל הזכויות שמורות לעו"ד יונתן דייויס (</a:t>
            </a:r>
            <a:r>
              <a:rPr lang="en-US" altLang="en-US" sz="1200">
                <a:latin typeface="Times New Roman" panose="02020603050405020304" pitchFamily="18" charset="0"/>
              </a:rPr>
              <a:t>C)</a:t>
            </a:r>
          </a:p>
        </p:txBody>
      </p:sp>
    </p:spTree>
    <p:extLst>
      <p:ext uri="{BB962C8B-B14F-4D97-AF65-F5344CB8AC3E}">
        <p14:creationId xmlns:p14="http://schemas.microsoft.com/office/powerpoint/2010/main" val="114154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pPr>
              <a:defRPr/>
            </a:pPr>
            <a:fld id="{39A1F3CB-95A1-4DCA-B9DC-F9DE15EB4A46}" type="slidenum">
              <a:rPr lang="he-IL" smtClean="0"/>
              <a:pPr>
                <a:defRPr/>
              </a:pPr>
              <a:t>5</a:t>
            </a:fld>
            <a:endParaRPr lang="he-IL"/>
          </a:p>
        </p:txBody>
      </p:sp>
    </p:spTree>
    <p:extLst>
      <p:ext uri="{BB962C8B-B14F-4D97-AF65-F5344CB8AC3E}">
        <p14:creationId xmlns:p14="http://schemas.microsoft.com/office/powerpoint/2010/main" val="1853657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pPr>
              <a:defRPr/>
            </a:pPr>
            <a:fld id="{39A1F3CB-95A1-4DCA-B9DC-F9DE15EB4A46}" type="slidenum">
              <a:rPr lang="he-IL" smtClean="0"/>
              <a:pPr>
                <a:defRPr/>
              </a:pPr>
              <a:t>9</a:t>
            </a:fld>
            <a:endParaRPr lang="he-IL"/>
          </a:p>
        </p:txBody>
      </p:sp>
    </p:spTree>
    <p:extLst>
      <p:ext uri="{BB962C8B-B14F-4D97-AF65-F5344CB8AC3E}">
        <p14:creationId xmlns:p14="http://schemas.microsoft.com/office/powerpoint/2010/main" val="1650266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DB0AF0FD-4F9B-41BA-BD58-9F26149728E3}" type="slidenum">
              <a:rPr lang="he-IL" smtClean="0"/>
              <a:pPr/>
              <a:t>14</a:t>
            </a:fld>
            <a:endParaRPr lang="en-US" smtClean="0"/>
          </a:p>
        </p:txBody>
      </p:sp>
      <p:sp>
        <p:nvSpPr>
          <p:cNvPr id="190467" name="Rectangle 7"/>
          <p:cNvSpPr txBox="1">
            <a:spLocks noGrp="1" noChangeArrowheads="1"/>
          </p:cNvSpPr>
          <p:nvPr/>
        </p:nvSpPr>
        <p:spPr bwMode="auto">
          <a:xfrm>
            <a:off x="0" y="8686800"/>
            <a:ext cx="2971800" cy="457200"/>
          </a:xfrm>
          <a:prstGeom prst="rect">
            <a:avLst/>
          </a:prstGeom>
          <a:noFill/>
          <a:ln w="12700" cap="sq">
            <a:noFill/>
            <a:miter lim="800000"/>
            <a:headEnd type="none" w="sm" len="sm"/>
            <a:tailEnd type="none" w="sm" len="sm"/>
          </a:ln>
        </p:spPr>
        <p:txBody>
          <a:bodyPr lIns="88104" tIns="44052" rIns="88104" bIns="44052" anchor="b"/>
          <a:lstStyle/>
          <a:p>
            <a:pPr defTabSz="881063" rtl="1" eaLnBrk="0" hangingPunct="0"/>
            <a:fld id="{43B3C57F-F350-4A17-B94D-9D83C6484A1B}" type="slidenum">
              <a:rPr lang="he-IL" sz="1200">
                <a:latin typeface="Times New Roman" pitchFamily="18" charset="0"/>
                <a:cs typeface="Times New Roman" pitchFamily="18" charset="0"/>
              </a:rPr>
              <a:pPr defTabSz="881063" rtl="1" eaLnBrk="0" hangingPunct="0"/>
              <a:t>14</a:t>
            </a:fld>
            <a:endParaRPr lang="en-US" sz="1200">
              <a:latin typeface="Times New Roman" pitchFamily="18" charset="0"/>
              <a:cs typeface="Times New Roman" pitchFamily="18" charset="0"/>
            </a:endParaRPr>
          </a:p>
        </p:txBody>
      </p:sp>
      <p:sp>
        <p:nvSpPr>
          <p:cNvPr id="190468" name="Rectangle 2"/>
          <p:cNvSpPr>
            <a:spLocks noGrp="1" noRot="1" noChangeAspect="1" noChangeArrowheads="1" noTextEdit="1"/>
          </p:cNvSpPr>
          <p:nvPr>
            <p:ph type="sldImg"/>
          </p:nvPr>
        </p:nvSpPr>
        <p:spPr>
          <a:xfrm>
            <a:off x="1144588" y="685800"/>
            <a:ext cx="4572000" cy="3429000"/>
          </a:xfrm>
          <a:ln/>
        </p:spPr>
      </p:sp>
      <p:sp>
        <p:nvSpPr>
          <p:cNvPr id="190469" name="Rectangle 3"/>
          <p:cNvSpPr>
            <a:spLocks noGrp="1" noChangeArrowheads="1"/>
          </p:cNvSpPr>
          <p:nvPr>
            <p:ph type="body" idx="1"/>
          </p:nvPr>
        </p:nvSpPr>
        <p:spPr>
          <a:xfrm>
            <a:off x="915988" y="4341813"/>
            <a:ext cx="5026025" cy="4116387"/>
          </a:xfrm>
          <a:noFill/>
          <a:ln/>
        </p:spPr>
        <p:txBody>
          <a:bodyPr lIns="88104" tIns="44052" rIns="88104" bIns="44052"/>
          <a:lstStyle/>
          <a:p>
            <a:pPr eaLnBrk="1" hangingPunct="1"/>
            <a:endParaRPr lang="en-US" smtClean="0"/>
          </a:p>
        </p:txBody>
      </p:sp>
    </p:spTree>
    <p:extLst>
      <p:ext uri="{BB962C8B-B14F-4D97-AF65-F5344CB8AC3E}">
        <p14:creationId xmlns:p14="http://schemas.microsoft.com/office/powerpoint/2010/main" val="5419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66BEE14-4F5C-4179-9DDF-E197960A79B6}" type="slidenum">
              <a:rPr lang="he-IL" smtClean="0"/>
              <a:pPr>
                <a:defRPr/>
              </a:pPr>
              <a:t>‹#›</a:t>
            </a:fld>
            <a:endParaRPr lang="he-IL"/>
          </a:p>
        </p:txBody>
      </p:sp>
    </p:spTree>
    <p:extLst>
      <p:ext uri="{BB962C8B-B14F-4D97-AF65-F5344CB8AC3E}">
        <p14:creationId xmlns:p14="http://schemas.microsoft.com/office/powerpoint/2010/main" val="312887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81873D0-66C9-4BEC-9C91-4C88E96E14F9}" type="slidenum">
              <a:rPr lang="he-IL" smtClean="0"/>
              <a:pPr>
                <a:defRPr/>
              </a:pPr>
              <a:t>‹#›</a:t>
            </a:fld>
            <a:endParaRPr lang="he-IL"/>
          </a:p>
        </p:txBody>
      </p:sp>
    </p:spTree>
    <p:extLst>
      <p:ext uri="{BB962C8B-B14F-4D97-AF65-F5344CB8AC3E}">
        <p14:creationId xmlns:p14="http://schemas.microsoft.com/office/powerpoint/2010/main" val="1898139333"/>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81873D0-66C9-4BEC-9C91-4C88E96E14F9}" type="slidenum">
              <a:rPr lang="he-IL" smtClean="0"/>
              <a:pPr>
                <a:defRPr/>
              </a:pPr>
              <a:t>‹#›</a:t>
            </a:fld>
            <a:endParaRPr lang="he-I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26453423"/>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81873D0-66C9-4BEC-9C91-4C88E96E14F9}" type="slidenum">
              <a:rPr lang="he-IL" smtClean="0"/>
              <a:pPr>
                <a:defRPr/>
              </a:pPr>
              <a:t>‹#›</a:t>
            </a:fld>
            <a:endParaRPr lang="he-IL"/>
          </a:p>
        </p:txBody>
      </p:sp>
    </p:spTree>
    <p:extLst>
      <p:ext uri="{BB962C8B-B14F-4D97-AF65-F5344CB8AC3E}">
        <p14:creationId xmlns:p14="http://schemas.microsoft.com/office/powerpoint/2010/main" val="594031874"/>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81873D0-66C9-4BEC-9C91-4C88E96E14F9}" type="slidenum">
              <a:rPr lang="he-IL" smtClean="0"/>
              <a:pPr>
                <a:defRPr/>
              </a:pPr>
              <a:t>‹#›</a:t>
            </a:fld>
            <a:endParaRPr lang="he-I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60908064"/>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81873D0-66C9-4BEC-9C91-4C88E96E14F9}" type="slidenum">
              <a:rPr lang="he-IL" smtClean="0"/>
              <a:pPr>
                <a:defRPr/>
              </a:pPr>
              <a:t>‹#›</a:t>
            </a:fld>
            <a:endParaRPr lang="he-IL"/>
          </a:p>
        </p:txBody>
      </p:sp>
    </p:spTree>
    <p:extLst>
      <p:ext uri="{BB962C8B-B14F-4D97-AF65-F5344CB8AC3E}">
        <p14:creationId xmlns:p14="http://schemas.microsoft.com/office/powerpoint/2010/main" val="3969455787"/>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2B426877-B8C6-4048-82D6-94A08FB80162}" type="slidenum">
              <a:rPr lang="he-IL" smtClean="0"/>
              <a:pPr>
                <a:defRPr/>
              </a:pPr>
              <a:t>‹#›</a:t>
            </a:fld>
            <a:endParaRPr lang="he-IL"/>
          </a:p>
        </p:txBody>
      </p:sp>
    </p:spTree>
    <p:extLst>
      <p:ext uri="{BB962C8B-B14F-4D97-AF65-F5344CB8AC3E}">
        <p14:creationId xmlns:p14="http://schemas.microsoft.com/office/powerpoint/2010/main" val="3120027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3DC6F4C4-F697-4155-B2B5-9D8280E1C947}" type="slidenum">
              <a:rPr lang="he-IL" smtClean="0"/>
              <a:pPr>
                <a:defRPr/>
              </a:pPr>
              <a:t>‹#›</a:t>
            </a:fld>
            <a:endParaRPr lang="he-IL"/>
          </a:p>
        </p:txBody>
      </p:sp>
    </p:spTree>
    <p:extLst>
      <p:ext uri="{BB962C8B-B14F-4D97-AF65-F5344CB8AC3E}">
        <p14:creationId xmlns:p14="http://schemas.microsoft.com/office/powerpoint/2010/main" val="3009719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a:t>
            </a:fld>
            <a:endParaRPr lang="he-IL"/>
          </a:p>
        </p:txBody>
      </p:sp>
    </p:spTree>
    <p:extLst>
      <p:ext uri="{BB962C8B-B14F-4D97-AF65-F5344CB8AC3E}">
        <p14:creationId xmlns:p14="http://schemas.microsoft.com/office/powerpoint/2010/main" val="2397842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he-IL"/>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AB52EADB-512B-43B5-B820-852C3D9F4F16}" type="slidenum">
              <a:rPr lang="he-IL" smtClean="0"/>
              <a:pPr>
                <a:defRPr/>
              </a:pPr>
              <a:t>‹#›</a:t>
            </a:fld>
            <a:endParaRPr lang="he-IL"/>
          </a:p>
        </p:txBody>
      </p:sp>
    </p:spTree>
    <p:extLst>
      <p:ext uri="{BB962C8B-B14F-4D97-AF65-F5344CB8AC3E}">
        <p14:creationId xmlns:p14="http://schemas.microsoft.com/office/powerpoint/2010/main" val="4014840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he-IL"/>
          </a:p>
        </p:txBody>
      </p:sp>
      <p:sp>
        <p:nvSpPr>
          <p:cNvPr id="6" name="Footer Placeholder 5"/>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7" name="Slide Number Placeholder 6"/>
          <p:cNvSpPr>
            <a:spLocks noGrp="1"/>
          </p:cNvSpPr>
          <p:nvPr>
            <p:ph type="sldNum" sz="quarter" idx="12"/>
          </p:nvPr>
        </p:nvSpPr>
        <p:spPr/>
        <p:txBody>
          <a:bodyPr/>
          <a:lstStyle/>
          <a:p>
            <a:pPr>
              <a:defRPr/>
            </a:pPr>
            <a:fld id="{7368F05B-D64F-49F0-9C47-C9341273729A}" type="slidenum">
              <a:rPr lang="he-IL" smtClean="0"/>
              <a:pPr>
                <a:defRPr/>
              </a:pPr>
              <a:t>‹#›</a:t>
            </a:fld>
            <a:endParaRPr lang="he-IL"/>
          </a:p>
        </p:txBody>
      </p:sp>
    </p:spTree>
    <p:extLst>
      <p:ext uri="{BB962C8B-B14F-4D97-AF65-F5344CB8AC3E}">
        <p14:creationId xmlns:p14="http://schemas.microsoft.com/office/powerpoint/2010/main" val="3583835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he-IL"/>
          </a:p>
        </p:txBody>
      </p:sp>
      <p:sp>
        <p:nvSpPr>
          <p:cNvPr id="8" name="Footer Placeholder 7"/>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9" name="Slide Number Placeholder 8"/>
          <p:cNvSpPr>
            <a:spLocks noGrp="1"/>
          </p:cNvSpPr>
          <p:nvPr>
            <p:ph type="sldNum" sz="quarter" idx="12"/>
          </p:nvPr>
        </p:nvSpPr>
        <p:spPr/>
        <p:txBody>
          <a:bodyPr/>
          <a:lstStyle/>
          <a:p>
            <a:pPr>
              <a:defRPr/>
            </a:pPr>
            <a:fld id="{ECC7931A-F21A-4E55-855D-2E85A2F792A8}" type="slidenum">
              <a:rPr lang="he-IL" smtClean="0"/>
              <a:pPr>
                <a:defRPr/>
              </a:pPr>
              <a:t>‹#›</a:t>
            </a:fld>
            <a:endParaRPr lang="he-IL"/>
          </a:p>
        </p:txBody>
      </p:sp>
    </p:spTree>
    <p:extLst>
      <p:ext uri="{BB962C8B-B14F-4D97-AF65-F5344CB8AC3E}">
        <p14:creationId xmlns:p14="http://schemas.microsoft.com/office/powerpoint/2010/main" val="3693900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he-IL"/>
          </a:p>
        </p:txBody>
      </p:sp>
      <p:sp>
        <p:nvSpPr>
          <p:cNvPr id="4" name="Footer Placeholder 3"/>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5" name="Slide Number Placeholder 4"/>
          <p:cNvSpPr>
            <a:spLocks noGrp="1"/>
          </p:cNvSpPr>
          <p:nvPr>
            <p:ph type="sldNum" sz="quarter" idx="12"/>
          </p:nvPr>
        </p:nvSpPr>
        <p:spPr/>
        <p:txBody>
          <a:bodyPr/>
          <a:lstStyle/>
          <a:p>
            <a:pPr>
              <a:defRPr/>
            </a:pPr>
            <a:fld id="{0D9F3B63-7929-47D9-8611-5481DB127426}" type="slidenum">
              <a:rPr lang="he-IL" smtClean="0"/>
              <a:pPr>
                <a:defRPr/>
              </a:pPr>
              <a:t>‹#›</a:t>
            </a:fld>
            <a:endParaRPr lang="he-IL"/>
          </a:p>
        </p:txBody>
      </p:sp>
    </p:spTree>
    <p:extLst>
      <p:ext uri="{BB962C8B-B14F-4D97-AF65-F5344CB8AC3E}">
        <p14:creationId xmlns:p14="http://schemas.microsoft.com/office/powerpoint/2010/main" val="204908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he-IL"/>
          </a:p>
        </p:txBody>
      </p:sp>
      <p:sp>
        <p:nvSpPr>
          <p:cNvPr id="3" name="Footer Placeholder 2"/>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4" name="Slide Number Placeholder 3"/>
          <p:cNvSpPr>
            <a:spLocks noGrp="1"/>
          </p:cNvSpPr>
          <p:nvPr>
            <p:ph type="sldNum" sz="quarter" idx="12"/>
          </p:nvPr>
        </p:nvSpPr>
        <p:spPr/>
        <p:txBody>
          <a:bodyPr/>
          <a:lstStyle/>
          <a:p>
            <a:pPr>
              <a:defRPr/>
            </a:pPr>
            <a:fld id="{6FB3D1B7-3F00-4E16-8402-CC33CA14F588}" type="slidenum">
              <a:rPr lang="he-IL" smtClean="0"/>
              <a:pPr>
                <a:defRPr/>
              </a:pPr>
              <a:t>‹#›</a:t>
            </a:fld>
            <a:endParaRPr lang="he-IL"/>
          </a:p>
        </p:txBody>
      </p:sp>
    </p:spTree>
    <p:extLst>
      <p:ext uri="{BB962C8B-B14F-4D97-AF65-F5344CB8AC3E}">
        <p14:creationId xmlns:p14="http://schemas.microsoft.com/office/powerpoint/2010/main" val="3118673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he-IL"/>
          </a:p>
        </p:txBody>
      </p:sp>
      <p:sp>
        <p:nvSpPr>
          <p:cNvPr id="6" name="Footer Placeholder 5"/>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7" name="Slide Number Placeholder 6"/>
          <p:cNvSpPr>
            <a:spLocks noGrp="1"/>
          </p:cNvSpPr>
          <p:nvPr>
            <p:ph type="sldNum" sz="quarter" idx="12"/>
          </p:nvPr>
        </p:nvSpPr>
        <p:spPr/>
        <p:txBody>
          <a:bodyPr/>
          <a:lstStyle/>
          <a:p>
            <a:pPr>
              <a:defRPr/>
            </a:pPr>
            <a:fld id="{F8D1DF77-FDB3-4E1B-958F-5AC60A34007A}" type="slidenum">
              <a:rPr lang="he-IL" smtClean="0"/>
              <a:pPr>
                <a:defRPr/>
              </a:pPr>
              <a:t>‹#›</a:t>
            </a:fld>
            <a:endParaRPr lang="he-IL"/>
          </a:p>
        </p:txBody>
      </p:sp>
    </p:spTree>
    <p:extLst>
      <p:ext uri="{BB962C8B-B14F-4D97-AF65-F5344CB8AC3E}">
        <p14:creationId xmlns:p14="http://schemas.microsoft.com/office/powerpoint/2010/main" val="266072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he-IL"/>
          </a:p>
        </p:txBody>
      </p:sp>
      <p:sp>
        <p:nvSpPr>
          <p:cNvPr id="6" name="Footer Placeholder 5"/>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7" name="Slide Number Placeholder 6"/>
          <p:cNvSpPr>
            <a:spLocks noGrp="1"/>
          </p:cNvSpPr>
          <p:nvPr>
            <p:ph type="sldNum" sz="quarter" idx="12"/>
          </p:nvPr>
        </p:nvSpPr>
        <p:spPr/>
        <p:txBody>
          <a:bodyPr/>
          <a:lstStyle/>
          <a:p>
            <a:pPr>
              <a:defRPr/>
            </a:pPr>
            <a:fld id="{36565051-0D54-440C-BB80-484147F31C97}" type="slidenum">
              <a:rPr lang="he-IL" smtClean="0"/>
              <a:pPr>
                <a:defRPr/>
              </a:pPr>
              <a:t>‹#›</a:t>
            </a:fld>
            <a:endParaRPr lang="he-IL"/>
          </a:p>
        </p:txBody>
      </p:sp>
    </p:spTree>
    <p:extLst>
      <p:ext uri="{BB962C8B-B14F-4D97-AF65-F5344CB8AC3E}">
        <p14:creationId xmlns:p14="http://schemas.microsoft.com/office/powerpoint/2010/main" val="1475549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he-IL"/>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A81873D0-66C9-4BEC-9C91-4C88E96E14F9}" type="slidenum">
              <a:rPr lang="he-IL" smtClean="0"/>
              <a:pPr>
                <a:defRPr/>
              </a:pPr>
              <a:t>‹#›</a:t>
            </a:fld>
            <a:endParaRPr lang="he-IL"/>
          </a:p>
        </p:txBody>
      </p:sp>
    </p:spTree>
    <p:extLst>
      <p:ext uri="{BB962C8B-B14F-4D97-AF65-F5344CB8AC3E}">
        <p14:creationId xmlns:p14="http://schemas.microsoft.com/office/powerpoint/2010/main" val="1801633651"/>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 id="2147484119" r:id="rId13"/>
    <p:sldLayoutId id="2147484120" r:id="rId14"/>
    <p:sldLayoutId id="2147484121" r:id="rId15"/>
    <p:sldLayoutId id="2147484122" r:id="rId16"/>
  </p:sldLayoutIdLst>
  <p:hf hdr="0" dt="0"/>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gif"/><Relationship Id="rId4" Type="http://schemas.openxmlformats.org/officeDocument/2006/relationships/hyperlink" Target="mailto:britzman@netvision.net.i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Footer Placeholder 2"/>
          <p:cNvSpPr>
            <a:spLocks noGrp="1"/>
          </p:cNvSpPr>
          <p:nvPr>
            <p:ph type="ftr" sz="quarter" idx="11"/>
          </p:nvPr>
        </p:nvSpPr>
        <p:spPr bwMode="auto">
          <a:xfrm>
            <a:off x="609599" y="6041363"/>
            <a:ext cx="7634809"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he-IL" altLang="en-US" dirty="0" smtClean="0">
                <a:solidFill>
                  <a:srgbClr val="FFFFFF"/>
                </a:solidFill>
              </a:rPr>
              <a:t>כל הזכויות שמורות לעו"ד יונתן דייויס</a:t>
            </a:r>
            <a:r>
              <a:rPr lang="en-US" altLang="en-US" dirty="0" smtClean="0">
                <a:solidFill>
                  <a:srgbClr val="FFFFFF"/>
                </a:solidFill>
              </a:rPr>
              <a:t> ©</a:t>
            </a:r>
          </a:p>
        </p:txBody>
      </p:sp>
      <p:sp>
        <p:nvSpPr>
          <p:cNvPr id="133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9FCDBC3-3735-48C7-ADDE-926214FD9A2D}" type="slidenum">
              <a:rPr lang="he-IL" altLang="en-US">
                <a:solidFill>
                  <a:srgbClr val="FFFFFF"/>
                </a:solidFill>
              </a:rPr>
              <a:pPr/>
              <a:t>1</a:t>
            </a:fld>
            <a:endParaRPr lang="en-US" altLang="en-US">
              <a:solidFill>
                <a:srgbClr val="FFFFFF"/>
              </a:solidFill>
            </a:endParaRPr>
          </a:p>
        </p:txBody>
      </p:sp>
      <p:sp>
        <p:nvSpPr>
          <p:cNvPr id="4100" name="Rectangle 4"/>
          <p:cNvSpPr>
            <a:spLocks noGrp="1" noChangeArrowheads="1"/>
          </p:cNvSpPr>
          <p:nvPr>
            <p:ph type="ctrTitle" idx="4294967295"/>
          </p:nvPr>
        </p:nvSpPr>
        <p:spPr>
          <a:xfrm>
            <a:off x="179388" y="2492375"/>
            <a:ext cx="8964612" cy="1081088"/>
          </a:xfrm>
        </p:spPr>
        <p:txBody>
          <a:bodyPr lIns="92075" tIns="46038" rIns="92075" bIns="46038">
            <a:noAutofit/>
          </a:bodyPr>
          <a:lstStyle/>
          <a:p>
            <a:pPr algn="ctr" rtl="1" eaLnBrk="1" fontAlgn="auto" hangingPunct="1">
              <a:spcAft>
                <a:spcPts val="0"/>
              </a:spcAft>
              <a:defRPr/>
            </a:pPr>
            <a:r>
              <a:rPr lang="he-IL" b="1" dirty="0" smtClean="0">
                <a:solidFill>
                  <a:srgbClr val="7030A0"/>
                </a:solidFill>
                <a:effectLst>
                  <a:outerShdw blurRad="38100" dist="38100" dir="2700000" algn="tl">
                    <a:srgbClr val="FFFFFF"/>
                  </a:outerShdw>
                </a:effectLst>
              </a:rPr>
              <a:t>כללי אצבע לניסוח כתבי טענות בהתמודדות עם טענת התיישנות  בתיקי הולדה בעוולה</a:t>
            </a:r>
            <a:endParaRPr lang="en-US" b="1" dirty="0" smtClean="0">
              <a:solidFill>
                <a:srgbClr val="7030A0"/>
              </a:solidFill>
              <a:effectLst>
                <a:outerShdw blurRad="38100" dist="38100" dir="2700000" algn="tl">
                  <a:srgbClr val="FFFFFF"/>
                </a:outerShdw>
              </a:effectLst>
            </a:endParaRPr>
          </a:p>
        </p:txBody>
      </p:sp>
      <p:pic>
        <p:nvPicPr>
          <p:cNvPr id="3" name="Picture 2"/>
          <p:cNvPicPr>
            <a:picLocks noChangeAspect="1"/>
          </p:cNvPicPr>
          <p:nvPr/>
        </p:nvPicPr>
        <p:blipFill>
          <a:blip r:embed="rId3"/>
          <a:stretch>
            <a:fillRect/>
          </a:stretch>
        </p:blipFill>
        <p:spPr>
          <a:xfrm>
            <a:off x="2944817" y="1033011"/>
            <a:ext cx="2627181" cy="1387878"/>
          </a:xfrm>
          <a:prstGeom prst="rect">
            <a:avLst/>
          </a:prstGeom>
        </p:spPr>
      </p:pic>
      <p:sp>
        <p:nvSpPr>
          <p:cNvPr id="13319" name="Rectangle 7"/>
          <p:cNvSpPr>
            <a:spLocks noChangeArrowheads="1"/>
          </p:cNvSpPr>
          <p:nvPr/>
        </p:nvSpPr>
        <p:spPr bwMode="auto">
          <a:xfrm flipV="1">
            <a:off x="285750" y="3933057"/>
            <a:ext cx="7772400"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rtl="1" eaLnBrk="1" hangingPunct="1">
              <a:spcBef>
                <a:spcPct val="20000"/>
              </a:spcBef>
              <a:buClr>
                <a:schemeClr val="accent2"/>
              </a:buClr>
              <a:buSzPct val="80000"/>
              <a:buFont typeface="Wingdings" panose="05000000000000000000" pitchFamily="2" charset="2"/>
              <a:buNone/>
            </a:pPr>
            <a:r>
              <a:rPr lang="he-IL" altLang="en-US" sz="3200" b="1" dirty="0" smtClean="0"/>
              <a:t>יונתן </a:t>
            </a:r>
            <a:r>
              <a:rPr lang="he-IL" altLang="en-US" sz="3200" b="1" dirty="0"/>
              <a:t>דייויס, עו"ד  </a:t>
            </a:r>
            <a:r>
              <a:rPr lang="en-US" altLang="en-US" sz="3200" b="1" dirty="0"/>
              <a:t>www.med-law.co.il</a:t>
            </a:r>
          </a:p>
        </p:txBody>
      </p:sp>
      <p:sp>
        <p:nvSpPr>
          <p:cNvPr id="13" name="Text Box 8"/>
          <p:cNvSpPr txBox="1">
            <a:spLocks noChangeArrowheads="1"/>
          </p:cNvSpPr>
          <p:nvPr/>
        </p:nvSpPr>
        <p:spPr bwMode="auto">
          <a:xfrm>
            <a:off x="-90264" y="236466"/>
            <a:ext cx="9144000" cy="461665"/>
          </a:xfrm>
          <a:prstGeom prst="rect">
            <a:avLst/>
          </a:prstGeom>
          <a:noFill/>
          <a:ln w="38100" cap="sq">
            <a:solidFill>
              <a:srgbClr val="3399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Bef>
                <a:spcPct val="50000"/>
              </a:spcBef>
            </a:pPr>
            <a:r>
              <a:rPr kumimoji="1" lang="he-IL" altLang="en-US" sz="2400" dirty="0" smtClean="0"/>
              <a:t>יום עיון בנושא התיישנות מדעת ושלא מדעת </a:t>
            </a:r>
            <a:endParaRPr kumimoji="1" lang="en-US" altLang="en-US" sz="2400" dirty="0"/>
          </a:p>
        </p:txBody>
      </p:sp>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387" y="5661248"/>
            <a:ext cx="8964613" cy="1296144"/>
          </a:xfrm>
          <a:prstGeom prst="rect">
            <a:avLst/>
          </a:prstGeom>
          <a:noFill/>
          <a:ln>
            <a:noFill/>
          </a:ln>
        </p:spPr>
      </p:pic>
    </p:spTree>
    <p:extLst>
      <p:ext uri="{BB962C8B-B14F-4D97-AF65-F5344CB8AC3E}">
        <p14:creationId xmlns:p14="http://schemas.microsoft.com/office/powerpoint/2010/main" val="4208014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123" y="624110"/>
            <a:ext cx="6589199" cy="788666"/>
          </a:xfrm>
        </p:spPr>
        <p:txBody>
          <a:bodyPr>
            <a:normAutofit fontScale="90000"/>
          </a:bodyPr>
          <a:lstStyle/>
          <a:p>
            <a:r>
              <a:rPr lang="he-IL" dirty="0" smtClean="0">
                <a:solidFill>
                  <a:srgbClr val="7030A0"/>
                </a:solidFill>
              </a:rPr>
              <a:t>טענות הגנה מקובלות </a:t>
            </a:r>
            <a:r>
              <a:rPr lang="he-IL" dirty="0" smtClean="0">
                <a:solidFill>
                  <a:srgbClr val="7030A0"/>
                </a:solidFill>
              </a:rPr>
              <a:t>בטענת התיישנות</a:t>
            </a:r>
            <a:endParaRPr lang="he-IL" dirty="0">
              <a:solidFill>
                <a:srgbClr val="7030A0"/>
              </a:solidFill>
            </a:endParaRPr>
          </a:p>
        </p:txBody>
      </p:sp>
      <p:sp>
        <p:nvSpPr>
          <p:cNvPr id="3" name="Content Placeholder 2"/>
          <p:cNvSpPr>
            <a:spLocks noGrp="1"/>
          </p:cNvSpPr>
          <p:nvPr>
            <p:ph idx="1"/>
          </p:nvPr>
        </p:nvSpPr>
        <p:spPr>
          <a:xfrm>
            <a:off x="1942415" y="1412776"/>
            <a:ext cx="6591985" cy="4498446"/>
          </a:xfrm>
        </p:spPr>
        <p:txBody>
          <a:bodyPr/>
          <a:lstStyle/>
          <a:p>
            <a:pPr algn="just"/>
            <a:r>
              <a:rPr lang="he-IL" b="1" dirty="0" err="1"/>
              <a:t>עא</a:t>
            </a:r>
            <a:r>
              <a:rPr lang="he-IL" b="1" dirty="0"/>
              <a:t> המלל נ </a:t>
            </a:r>
            <a:r>
              <a:rPr lang="he-IL" b="1" dirty="0" err="1"/>
              <a:t>מדא</a:t>
            </a:r>
            <a:r>
              <a:rPr lang="he-IL" b="1" dirty="0"/>
              <a:t> 5008-16</a:t>
            </a:r>
            <a:r>
              <a:rPr lang="he-IL" dirty="0"/>
              <a:t> : </a:t>
            </a:r>
            <a:r>
              <a:rPr lang="he-IL" dirty="0" smtClean="0"/>
              <a:t>ביהמ"ש </a:t>
            </a:r>
            <a:r>
              <a:rPr lang="he-IL" dirty="0"/>
              <a:t>עליון קובע </a:t>
            </a:r>
            <a:r>
              <a:rPr lang="he-IL" dirty="0" smtClean="0"/>
              <a:t>שטענת ההתיישנות היא טענה </a:t>
            </a:r>
            <a:r>
              <a:rPr lang="he-IL" dirty="0"/>
              <a:t>דיונית חלה עליה חובת תום לב. ועל המדינה יש חובת הגינות מוגברת אותה ניתן למצוא בהנחיות פרקליט המדינה </a:t>
            </a:r>
            <a:r>
              <a:rPr lang="he-IL" dirty="0" smtClean="0"/>
              <a:t>עליה </a:t>
            </a:r>
            <a:r>
              <a:rPr lang="he-IL" dirty="0"/>
              <a:t>לבדוק אם נגרם נזק </a:t>
            </a:r>
            <a:r>
              <a:rPr lang="he-IL" dirty="0" smtClean="0"/>
              <a:t>ראייתי</a:t>
            </a:r>
            <a:r>
              <a:rPr lang="he-IL" dirty="0"/>
              <a:t>.</a:t>
            </a:r>
            <a:endParaRPr lang="he-IL" dirty="0" smtClean="0"/>
          </a:p>
          <a:p>
            <a:pPr algn="just"/>
            <a:r>
              <a:rPr lang="he-IL" dirty="0" smtClean="0"/>
              <a:t>הנתבעים יטענו שמועד האבחנה = מועד הידיעה (קצה חוט)</a:t>
            </a:r>
          </a:p>
          <a:p>
            <a:pPr algn="just"/>
            <a:endParaRPr lang="he-IL" dirty="0"/>
          </a:p>
          <a:p>
            <a:r>
              <a:rPr lang="he-IL" dirty="0" smtClean="0"/>
              <a:t>לדעתנו לא מתאים לתביעות הולדה בעוולה בהן</a:t>
            </a:r>
          </a:p>
          <a:p>
            <a:r>
              <a:rPr lang="he-IL" dirty="0" smtClean="0"/>
              <a:t>המידע הרפואי אינו מצוי בידי ההורים</a:t>
            </a:r>
          </a:p>
          <a:p>
            <a:r>
              <a:rPr lang="he-IL" dirty="0" smtClean="0"/>
              <a:t>העובדות המהותיות אינן בידיעתם של ההורים</a:t>
            </a:r>
          </a:p>
          <a:p>
            <a:r>
              <a:rPr lang="he-IL" dirty="0" smtClean="0"/>
              <a:t>היילוד שהוא הניזוק אינו מוגן ע"פ חוק הכשרות המשפטית והאפוטרופסות, היות ולהוריו אין את הכלים להתמודד  עם הטענה</a:t>
            </a:r>
          </a:p>
          <a:p>
            <a:r>
              <a:rPr lang="he-IL" dirty="0" smtClean="0"/>
              <a:t>כל הנימוקים המצדיקים טענת התיישנות אינם מתקיימים בענייננו.</a:t>
            </a:r>
          </a:p>
          <a:p>
            <a:endParaRPr lang="he-IL" dirty="0" smtClean="0"/>
          </a:p>
        </p:txBody>
      </p:sp>
      <p:sp>
        <p:nvSpPr>
          <p:cNvPr id="4" name="Footer Placeholder 3"/>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5" name="Slide Number Placeholder 4"/>
          <p:cNvSpPr>
            <a:spLocks noGrp="1"/>
          </p:cNvSpPr>
          <p:nvPr>
            <p:ph type="sldNum" sz="quarter" idx="12"/>
          </p:nvPr>
        </p:nvSpPr>
        <p:spPr/>
        <p:txBody>
          <a:bodyPr/>
          <a:lstStyle/>
          <a:p>
            <a:pPr>
              <a:defRPr/>
            </a:pPr>
            <a:fld id="{F5126F94-84A1-4ECD-B4F3-0B9AA0EDEACE}" type="slidenum">
              <a:rPr lang="he-IL" smtClean="0"/>
              <a:pPr>
                <a:defRPr/>
              </a:pPr>
              <a:t>10</a:t>
            </a:fld>
            <a:endParaRPr lang="he-IL"/>
          </a:p>
        </p:txBody>
      </p:sp>
    </p:spTree>
    <p:extLst>
      <p:ext uri="{BB962C8B-B14F-4D97-AF65-F5344CB8AC3E}">
        <p14:creationId xmlns:p14="http://schemas.microsoft.com/office/powerpoint/2010/main" val="748402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609600"/>
            <a:ext cx="8136904" cy="659160"/>
          </a:xfrm>
        </p:spPr>
        <p:txBody>
          <a:bodyPr>
            <a:normAutofit/>
          </a:bodyPr>
          <a:lstStyle/>
          <a:p>
            <a:pPr algn="ctr"/>
            <a:r>
              <a:rPr lang="he-IL" sz="2800" dirty="0" smtClean="0">
                <a:solidFill>
                  <a:srgbClr val="7030A0"/>
                </a:solidFill>
              </a:rPr>
              <a:t>מבחני ההתיישנות הראויים בתביעה להולדה בעוולה </a:t>
            </a:r>
            <a:endParaRPr lang="he-IL" sz="2800" dirty="0">
              <a:solidFill>
                <a:srgbClr val="7030A0"/>
              </a:solidFill>
            </a:endParaRPr>
          </a:p>
        </p:txBody>
      </p:sp>
      <p:sp>
        <p:nvSpPr>
          <p:cNvPr id="3" name="Content Placeholder 2"/>
          <p:cNvSpPr>
            <a:spLocks noGrp="1"/>
          </p:cNvSpPr>
          <p:nvPr>
            <p:ph idx="1"/>
          </p:nvPr>
        </p:nvSpPr>
        <p:spPr>
          <a:xfrm>
            <a:off x="609598" y="1268760"/>
            <a:ext cx="8138866" cy="5256584"/>
          </a:xfrm>
        </p:spPr>
        <p:txBody>
          <a:bodyPr>
            <a:normAutofit/>
          </a:bodyPr>
          <a:lstStyle/>
          <a:p>
            <a:pPr lvl="0" algn="just" rtl="1"/>
            <a:r>
              <a:rPr lang="he-IL" dirty="0" smtClean="0"/>
              <a:t>בשים </a:t>
            </a:r>
            <a:r>
              <a:rPr lang="he-IL" dirty="0"/>
              <a:t>לב לפוטנציאל הפגיעה המהותית בזכות הנגישות לבימ"ש ראוי להחיל מבחנים ספציפיים לטענת ההתיישנות שנועדה לחסום את זכות התביעה במיוחד בתביעות מסוג הולדה בעוולה בהן רב הנסתר על הגלוי, </a:t>
            </a:r>
            <a:endParaRPr lang="he-IL" dirty="0" smtClean="0"/>
          </a:p>
          <a:p>
            <a:pPr lvl="0" algn="just" rtl="1"/>
            <a:r>
              <a:rPr lang="he-IL" dirty="0" smtClean="0"/>
              <a:t>כך </a:t>
            </a:r>
            <a:r>
              <a:rPr lang="he-IL" dirty="0"/>
              <a:t>גם לעניין מועד גילוי הנזק והעובדות המהוות עילת תביעה. </a:t>
            </a:r>
          </a:p>
          <a:p>
            <a:pPr lvl="0" algn="just" rtl="1"/>
            <a:r>
              <a:rPr lang="he-IL" dirty="0" smtClean="0"/>
              <a:t> </a:t>
            </a:r>
            <a:r>
              <a:rPr lang="he-IL" dirty="0"/>
              <a:t>עוצמת הפגיעה בזכותם המהותית </a:t>
            </a:r>
            <a:r>
              <a:rPr lang="he-IL" dirty="0" smtClean="0"/>
              <a:t>של תובעים לברר </a:t>
            </a:r>
            <a:r>
              <a:rPr lang="he-IL" dirty="0"/>
              <a:t>את שאלת הקשר הסיבתי, שגם היא שונתה בהלכת </a:t>
            </a:r>
            <a:r>
              <a:rPr lang="he-IL" dirty="0" smtClean="0"/>
              <a:t>המר אינה שקולה לפגיעה בזכויות הדיוניות של הנתבעים </a:t>
            </a:r>
            <a:endParaRPr lang="en-US" dirty="0"/>
          </a:p>
          <a:p>
            <a:pPr lvl="0" algn="just" rtl="1"/>
            <a:r>
              <a:rPr lang="he-IL" dirty="0"/>
              <a:t>למיטב הידיעה ביהמ"ש העליון טרם נזקק לבחינה מהותית של הפגיעה בזכות ההורים להגיש תביעה  לבית המשפט בנסיבות כאמור על רקע טענת ההתיישנות בתביעות "הולדה בעוולה" בעקבות פס"ד </a:t>
            </a:r>
            <a:r>
              <a:rPr lang="he-IL" dirty="0" smtClean="0"/>
              <a:t>המר</a:t>
            </a:r>
            <a:endParaRPr lang="he-IL" dirty="0"/>
          </a:p>
          <a:p>
            <a:pPr lvl="0" algn="just" rtl="1"/>
            <a:r>
              <a:rPr lang="he-IL" dirty="0" smtClean="0"/>
              <a:t>לדעתנו השאלות הרלבנטיות הן </a:t>
            </a:r>
          </a:p>
          <a:p>
            <a:pPr lvl="0" algn="just" rtl="1"/>
            <a:r>
              <a:rPr lang="he-IL" dirty="0">
                <a:solidFill>
                  <a:srgbClr val="00B050"/>
                </a:solidFill>
              </a:rPr>
              <a:t>מתי נודעה להורים האבחנה הרפואית של התסמונת נשוא התביעה ולשיטתנו לא די בחשד לאבחנה (שכן תמיד יכולה להיות אבחנה מבדלת</a:t>
            </a:r>
            <a:r>
              <a:rPr lang="he-IL" dirty="0" smtClean="0">
                <a:solidFill>
                  <a:srgbClr val="00B050"/>
                </a:solidFill>
              </a:rPr>
              <a:t>)?</a:t>
            </a:r>
            <a:endParaRPr lang="en-US" dirty="0">
              <a:solidFill>
                <a:srgbClr val="00B050"/>
              </a:solidFill>
            </a:endParaRPr>
          </a:p>
          <a:p>
            <a:pPr lvl="0" algn="just" rtl="1"/>
            <a:r>
              <a:rPr lang="he-IL" dirty="0">
                <a:solidFill>
                  <a:srgbClr val="00B050"/>
                </a:solidFill>
              </a:rPr>
              <a:t>מתי נודע להורים  </a:t>
            </a:r>
            <a:r>
              <a:rPr lang="he-IL" dirty="0" smtClean="0">
                <a:solidFill>
                  <a:srgbClr val="00B050"/>
                </a:solidFill>
              </a:rPr>
              <a:t>הקשר הסיבתי </a:t>
            </a:r>
            <a:r>
              <a:rPr lang="he-IL" dirty="0">
                <a:solidFill>
                  <a:srgbClr val="00B050"/>
                </a:solidFill>
              </a:rPr>
              <a:t>בין האבחנה הסופית של התסמונת לרכיב ההתרשלות בעוולת הרשלנות לרבות שאלת </a:t>
            </a:r>
            <a:r>
              <a:rPr lang="he-IL" dirty="0" smtClean="0">
                <a:solidFill>
                  <a:srgbClr val="00B050"/>
                </a:solidFill>
              </a:rPr>
              <a:t>הקש"ס  (הכפול) ע"פ </a:t>
            </a:r>
            <a:r>
              <a:rPr lang="he-IL" dirty="0">
                <a:solidFill>
                  <a:srgbClr val="00B050"/>
                </a:solidFill>
              </a:rPr>
              <a:t>הלכת </a:t>
            </a:r>
            <a:r>
              <a:rPr lang="he-IL" dirty="0" smtClean="0">
                <a:solidFill>
                  <a:srgbClr val="00B050"/>
                </a:solidFill>
              </a:rPr>
              <a:t>המר?</a:t>
            </a:r>
          </a:p>
          <a:p>
            <a:pPr lvl="0" algn="just" rtl="1"/>
            <a:r>
              <a:rPr lang="he-IL" b="1" dirty="0" smtClean="0">
                <a:solidFill>
                  <a:srgbClr val="00B050"/>
                </a:solidFill>
              </a:rPr>
              <a:t>כיצד היו נוהגים ההורים אילו נודע להם בהריון אודות המום – הפסקת הריון?</a:t>
            </a:r>
            <a:endParaRPr lang="en-US" dirty="0">
              <a:solidFill>
                <a:srgbClr val="00B050"/>
              </a:solidFill>
            </a:endParaRPr>
          </a:p>
          <a:p>
            <a:pPr lvl="0" algn="just" rtl="1"/>
            <a:endParaRPr lang="he-IL" dirty="0" smtClean="0"/>
          </a:p>
          <a:p>
            <a:pPr lvl="0" algn="just" rtl="1"/>
            <a:endParaRPr lang="en-US" dirty="0"/>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11</a:t>
            </a:fld>
            <a:endParaRPr lang="he-IL"/>
          </a:p>
        </p:txBody>
      </p:sp>
    </p:spTree>
    <p:extLst>
      <p:ext uri="{BB962C8B-B14F-4D97-AF65-F5344CB8AC3E}">
        <p14:creationId xmlns:p14="http://schemas.microsoft.com/office/powerpoint/2010/main" val="1651056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60648"/>
            <a:ext cx="8282881" cy="936104"/>
          </a:xfrm>
        </p:spPr>
        <p:txBody>
          <a:bodyPr>
            <a:normAutofit/>
          </a:bodyPr>
          <a:lstStyle/>
          <a:p>
            <a:pPr algn="just" rtl="1"/>
            <a:r>
              <a:rPr lang="he-IL" sz="2800" dirty="0" smtClean="0">
                <a:solidFill>
                  <a:schemeClr val="tx1"/>
                </a:solidFill>
              </a:rPr>
              <a:t>כללי אצבע בניסוח כתבי טענות בתביעה שעניינה </a:t>
            </a:r>
            <a:r>
              <a:rPr lang="he-IL" sz="2800" dirty="0" err="1" smtClean="0">
                <a:solidFill>
                  <a:schemeClr val="tx1"/>
                </a:solidFill>
              </a:rPr>
              <a:t>ר"ר</a:t>
            </a:r>
            <a:r>
              <a:rPr lang="he-IL" sz="2800" dirty="0" smtClean="0">
                <a:solidFill>
                  <a:schemeClr val="tx1"/>
                </a:solidFill>
              </a:rPr>
              <a:t> </a:t>
            </a:r>
            <a:r>
              <a:rPr lang="he-IL" sz="2800" dirty="0" err="1" smtClean="0">
                <a:solidFill>
                  <a:schemeClr val="tx1"/>
                </a:solidFill>
              </a:rPr>
              <a:t>וה"ב</a:t>
            </a:r>
            <a:r>
              <a:rPr lang="he-IL" sz="2800" dirty="0" smtClean="0">
                <a:solidFill>
                  <a:schemeClr val="tx1"/>
                </a:solidFill>
              </a:rPr>
              <a:t> </a:t>
            </a:r>
            <a:endParaRPr lang="he-IL" sz="2800" dirty="0">
              <a:solidFill>
                <a:schemeClr val="tx1"/>
              </a:solidFill>
            </a:endParaRPr>
          </a:p>
        </p:txBody>
      </p:sp>
      <p:sp>
        <p:nvSpPr>
          <p:cNvPr id="3" name="Content Placeholder 2"/>
          <p:cNvSpPr>
            <a:spLocks noGrp="1"/>
          </p:cNvSpPr>
          <p:nvPr>
            <p:ph idx="1"/>
          </p:nvPr>
        </p:nvSpPr>
        <p:spPr>
          <a:xfrm>
            <a:off x="609598" y="1196752"/>
            <a:ext cx="8534402" cy="4844611"/>
          </a:xfrm>
        </p:spPr>
        <p:txBody>
          <a:bodyPr>
            <a:normAutofit lnSpcReduction="10000"/>
          </a:bodyPr>
          <a:lstStyle/>
          <a:p>
            <a:pPr algn="just" rtl="1"/>
            <a:r>
              <a:rPr lang="he-IL" dirty="0" smtClean="0"/>
              <a:t>שתי הלכות של ביהמ"ש העליון צריכות להנחות אותנו (עניין גיא </a:t>
            </a:r>
            <a:r>
              <a:rPr lang="he-IL" dirty="0" err="1" smtClean="0"/>
              <a:t>ליפל</a:t>
            </a:r>
            <a:r>
              <a:rPr lang="he-IL" dirty="0" smtClean="0"/>
              <a:t>, ועזבון פלונית ז"ל)</a:t>
            </a:r>
          </a:p>
          <a:p>
            <a:pPr marL="536575" indent="-273050" algn="just" rtl="1">
              <a:buNone/>
            </a:pPr>
            <a:r>
              <a:rPr lang="he-IL" dirty="0" smtClean="0"/>
              <a:t>1) מקום </a:t>
            </a:r>
            <a:r>
              <a:rPr lang="he-IL" dirty="0"/>
              <a:t>בו מתבקשת דחיית התביעה על הסף מחמת התיישנות, נקודת המוצא היא </a:t>
            </a:r>
            <a:r>
              <a:rPr lang="he-IL" dirty="0" smtClean="0"/>
              <a:t>   שהעובדות </a:t>
            </a:r>
            <a:r>
              <a:rPr lang="he-IL" dirty="0"/>
              <a:t>הנטענות בכתב התביעה הן נכונות ואינן שנויות </a:t>
            </a:r>
            <a:r>
              <a:rPr lang="he-IL" dirty="0" smtClean="0"/>
              <a:t>במחלוקת </a:t>
            </a:r>
          </a:p>
          <a:p>
            <a:pPr marL="536575" indent="-273050" algn="just" rtl="1">
              <a:buNone/>
            </a:pPr>
            <a:r>
              <a:rPr lang="he-IL" dirty="0" smtClean="0"/>
              <a:t>2) כאשר </a:t>
            </a:r>
            <a:r>
              <a:rPr lang="he-IL" dirty="0"/>
              <a:t>הבירור העובדתי בתביעה עשוי להשליך על אופן ההכרעה בסוגיית ההתיישנות, </a:t>
            </a:r>
            <a:r>
              <a:rPr lang="he-IL" dirty="0" smtClean="0"/>
              <a:t>  שאלת </a:t>
            </a:r>
            <a:r>
              <a:rPr lang="he-IL" dirty="0"/>
              <a:t>ההתיישנות לא תידון כטענת סף אלא תתברר ביחד עם בירור התובענה </a:t>
            </a:r>
            <a:r>
              <a:rPr lang="he-IL" dirty="0" smtClean="0"/>
              <a:t>לגופה </a:t>
            </a:r>
          </a:p>
          <a:p>
            <a:pPr algn="just" rtl="1"/>
            <a:r>
              <a:rPr lang="he-IL" dirty="0" smtClean="0"/>
              <a:t>לפיכך מציע לשלב בכל כתב תביעה את הסעיפים הבאים כדי לדחות את טענת הסף עד לאחר הבירור הראייתי של התביעה כך שטענת ההתיישנות תתברר ביחד עם יתר הראיות:</a:t>
            </a:r>
          </a:p>
          <a:p>
            <a:pPr lvl="0" algn="just" rtl="1"/>
            <a:r>
              <a:rPr lang="he-IL" b="1" dirty="0">
                <a:solidFill>
                  <a:srgbClr val="00B050"/>
                </a:solidFill>
              </a:rPr>
              <a:t>עד ליום </a:t>
            </a:r>
            <a:r>
              <a:rPr lang="en-US" b="1" dirty="0" smtClean="0">
                <a:solidFill>
                  <a:srgbClr val="00B050"/>
                </a:solidFill>
              </a:rPr>
              <a:t>X</a:t>
            </a:r>
            <a:r>
              <a:rPr lang="he-IL" b="1" dirty="0" smtClean="0">
                <a:solidFill>
                  <a:srgbClr val="00B050"/>
                </a:solidFill>
              </a:rPr>
              <a:t> </a:t>
            </a:r>
            <a:r>
              <a:rPr lang="he-IL" b="1" dirty="0">
                <a:solidFill>
                  <a:srgbClr val="00B050"/>
                </a:solidFill>
              </a:rPr>
              <a:t>המועד בו אובחן </a:t>
            </a:r>
            <a:r>
              <a:rPr lang="he-IL" b="1" dirty="0" smtClean="0">
                <a:solidFill>
                  <a:srgbClr val="00B050"/>
                </a:solidFill>
              </a:rPr>
              <a:t>היילוד לראשונה </a:t>
            </a:r>
            <a:r>
              <a:rPr lang="he-IL" b="1" dirty="0">
                <a:solidFill>
                  <a:srgbClr val="00B050"/>
                </a:solidFill>
              </a:rPr>
              <a:t>על ידי ד"ר </a:t>
            </a:r>
            <a:r>
              <a:rPr lang="en-US" b="1" dirty="0">
                <a:solidFill>
                  <a:srgbClr val="00B050"/>
                </a:solidFill>
              </a:rPr>
              <a:t>Y</a:t>
            </a:r>
            <a:r>
              <a:rPr lang="he-IL" b="1" dirty="0" smtClean="0">
                <a:solidFill>
                  <a:srgbClr val="00B050"/>
                </a:solidFill>
              </a:rPr>
              <a:t> </a:t>
            </a:r>
            <a:r>
              <a:rPr lang="he-IL" b="1" dirty="0">
                <a:solidFill>
                  <a:srgbClr val="00B050"/>
                </a:solidFill>
              </a:rPr>
              <a:t>כסובל מתסמונת </a:t>
            </a:r>
            <a:r>
              <a:rPr lang="en-US" b="1" dirty="0" smtClean="0">
                <a:solidFill>
                  <a:srgbClr val="00B050"/>
                </a:solidFill>
              </a:rPr>
              <a:t>Z</a:t>
            </a:r>
            <a:r>
              <a:rPr lang="he-IL" b="1" dirty="0" smtClean="0">
                <a:solidFill>
                  <a:srgbClr val="00B050"/>
                </a:solidFill>
              </a:rPr>
              <a:t>, </a:t>
            </a:r>
            <a:r>
              <a:rPr lang="he-IL" b="1" dirty="0">
                <a:solidFill>
                  <a:srgbClr val="00B050"/>
                </a:solidFill>
              </a:rPr>
              <a:t>לא ידעו התובעים ואף בזהירות סבירה לא יכולים היו לדעת על קיומה של התסמונת אצל </a:t>
            </a:r>
            <a:r>
              <a:rPr lang="he-IL" b="1" dirty="0" smtClean="0">
                <a:solidFill>
                  <a:srgbClr val="00B050"/>
                </a:solidFill>
              </a:rPr>
              <a:t>בנם/בתם .</a:t>
            </a:r>
          </a:p>
          <a:p>
            <a:pPr lvl="0" algn="just" rtl="1"/>
            <a:r>
              <a:rPr lang="he-IL" b="1" dirty="0" smtClean="0">
                <a:solidFill>
                  <a:srgbClr val="00B050"/>
                </a:solidFill>
              </a:rPr>
              <a:t>ככל שהיה נודע לתובעים במעקב הריון אודות המום שנתגלה היו מבקשים להפסיק ההריון.</a:t>
            </a:r>
            <a:endParaRPr lang="en-US" b="1" dirty="0">
              <a:solidFill>
                <a:srgbClr val="00B050"/>
              </a:solidFill>
            </a:endParaRPr>
          </a:p>
          <a:p>
            <a:pPr lvl="0" algn="just" rtl="1"/>
            <a:r>
              <a:rPr lang="he-IL" b="1" dirty="0">
                <a:solidFill>
                  <a:srgbClr val="00B050"/>
                </a:solidFill>
              </a:rPr>
              <a:t>התובעים יוסיפו ויטענו כי עד סמוך להגשת התביעה לא ידעו ואף בזהירות סבירה לא היו יכולים לדעת, אודות </a:t>
            </a:r>
            <a:r>
              <a:rPr lang="he-IL" b="1" dirty="0" smtClean="0">
                <a:solidFill>
                  <a:srgbClr val="00B050"/>
                </a:solidFill>
              </a:rPr>
              <a:t>הפרוגנוזה </a:t>
            </a:r>
            <a:r>
              <a:rPr lang="he-IL" b="1" dirty="0">
                <a:solidFill>
                  <a:srgbClr val="00B050"/>
                </a:solidFill>
              </a:rPr>
              <a:t>הקשה של הלוקים בתסמונת כמפורט בחוות הדעת של המומחים הרפואיים שצורפו לכתב התביעה.</a:t>
            </a:r>
            <a:endParaRPr lang="en-US" b="1" dirty="0">
              <a:solidFill>
                <a:srgbClr val="00B050"/>
              </a:solidFill>
            </a:endParaRPr>
          </a:p>
          <a:p>
            <a:pPr algn="just" rtl="1"/>
            <a:endParaRPr lang="he-IL" b="1" dirty="0">
              <a:solidFill>
                <a:srgbClr val="00B050"/>
              </a:solidFill>
            </a:endParaRPr>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12</a:t>
            </a:fld>
            <a:endParaRPr lang="he-IL"/>
          </a:p>
        </p:txBody>
      </p:sp>
    </p:spTree>
    <p:extLst>
      <p:ext uri="{BB962C8B-B14F-4D97-AF65-F5344CB8AC3E}">
        <p14:creationId xmlns:p14="http://schemas.microsoft.com/office/powerpoint/2010/main" val="13577369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352927" cy="1716360"/>
          </a:xfrm>
        </p:spPr>
        <p:txBody>
          <a:bodyPr/>
          <a:lstStyle/>
          <a:p>
            <a:pPr algn="ctr"/>
            <a:r>
              <a:rPr lang="he-IL" dirty="0">
                <a:solidFill>
                  <a:srgbClr val="7030A0"/>
                </a:solidFill>
              </a:rPr>
              <a:t>כללי אצבע בניסוח כתבי טענות בתביעה </a:t>
            </a:r>
            <a:r>
              <a:rPr lang="he-IL" dirty="0" smtClean="0">
                <a:solidFill>
                  <a:srgbClr val="7030A0"/>
                </a:solidFill>
              </a:rPr>
              <a:t>שעניינה הולדה בעוולה  </a:t>
            </a:r>
            <a:endParaRPr lang="he-IL" dirty="0">
              <a:solidFill>
                <a:srgbClr val="7030A0"/>
              </a:solidFill>
            </a:endParaRPr>
          </a:p>
        </p:txBody>
      </p:sp>
      <p:sp>
        <p:nvSpPr>
          <p:cNvPr id="3" name="Content Placeholder 2"/>
          <p:cNvSpPr>
            <a:spLocks noGrp="1"/>
          </p:cNvSpPr>
          <p:nvPr>
            <p:ph idx="1"/>
          </p:nvPr>
        </p:nvSpPr>
        <p:spPr>
          <a:xfrm>
            <a:off x="395537" y="1635760"/>
            <a:ext cx="8138864" cy="4865174"/>
          </a:xfrm>
        </p:spPr>
        <p:txBody>
          <a:bodyPr/>
          <a:lstStyle/>
          <a:p>
            <a:r>
              <a:rPr lang="he-IL" dirty="0" smtClean="0"/>
              <a:t>בניסוח כתב תביעה </a:t>
            </a:r>
            <a:r>
              <a:rPr lang="he-IL" dirty="0" smtClean="0"/>
              <a:t>שבו עלולה </a:t>
            </a:r>
            <a:r>
              <a:rPr lang="he-IL" dirty="0" smtClean="0"/>
              <a:t>להתעורר </a:t>
            </a:r>
            <a:r>
              <a:rPr lang="he-IL" dirty="0" smtClean="0"/>
              <a:t> </a:t>
            </a:r>
            <a:r>
              <a:rPr lang="he-IL" dirty="0" smtClean="0"/>
              <a:t>טענת התיישנות מציע להתייחס לעיתוי הידיעה של </a:t>
            </a:r>
            <a:r>
              <a:rPr lang="he-IL" dirty="0" smtClean="0">
                <a:solidFill>
                  <a:srgbClr val="FF0000"/>
                </a:solidFill>
              </a:rPr>
              <a:t>העובדות המהותיות </a:t>
            </a:r>
            <a:r>
              <a:rPr lang="he-IL" dirty="0" smtClean="0"/>
              <a:t>בעלה של הולדה בעוולה הבאות:</a:t>
            </a:r>
            <a:endParaRPr lang="he-IL" dirty="0"/>
          </a:p>
          <a:p>
            <a:pPr algn="just"/>
            <a:r>
              <a:rPr lang="he-IL" dirty="0"/>
              <a:t>(1</a:t>
            </a:r>
            <a:r>
              <a:rPr lang="he-IL" dirty="0" smtClean="0"/>
              <a:t>) מועד  הידיעה </a:t>
            </a:r>
            <a:r>
              <a:rPr lang="he-IL" dirty="0"/>
              <a:t>על קיומו של מום מולד  </a:t>
            </a:r>
            <a:r>
              <a:rPr lang="he-IL" dirty="0" smtClean="0"/>
              <a:t>- ע"פ הרשומה הרפאית</a:t>
            </a:r>
          </a:p>
          <a:p>
            <a:pPr algn="just"/>
            <a:r>
              <a:rPr lang="he-IL" dirty="0" smtClean="0"/>
              <a:t>(</a:t>
            </a:r>
            <a:r>
              <a:rPr lang="he-IL" dirty="0"/>
              <a:t>2) </a:t>
            </a:r>
            <a:r>
              <a:rPr lang="he-IL" dirty="0" smtClean="0"/>
              <a:t>מועד הידיעה שהנזק (המום) ניתן היה לגילוי </a:t>
            </a:r>
            <a:r>
              <a:rPr lang="he-IL" dirty="0"/>
              <a:t>במעקב ההריון </a:t>
            </a:r>
            <a:r>
              <a:rPr lang="he-IL" dirty="0" smtClean="0"/>
              <a:t>– מתי נודע להורים?</a:t>
            </a:r>
            <a:endParaRPr lang="he-IL" dirty="0"/>
          </a:p>
          <a:p>
            <a:pPr algn="just"/>
            <a:r>
              <a:rPr lang="he-IL" dirty="0" smtClean="0"/>
              <a:t>(</a:t>
            </a:r>
            <a:r>
              <a:rPr lang="he-IL" dirty="0"/>
              <a:t>3) </a:t>
            </a:r>
            <a:r>
              <a:rPr lang="he-IL" dirty="0" smtClean="0"/>
              <a:t>מועד הידיעה שהייתה רשלנות באי גילוי המום במעקב הריון </a:t>
            </a:r>
          </a:p>
          <a:p>
            <a:pPr algn="just"/>
            <a:r>
              <a:rPr lang="he-IL" dirty="0" smtClean="0"/>
              <a:t> </a:t>
            </a:r>
            <a:r>
              <a:rPr lang="he-IL" dirty="0"/>
              <a:t>(4) זהות הנתבע (מוסד רפואי או רופא מטפל ו/או ייעוץ מקצועי </a:t>
            </a:r>
            <a:r>
              <a:rPr lang="he-IL" dirty="0" err="1" smtClean="0"/>
              <a:t>אולטאסאונד</a:t>
            </a:r>
            <a:r>
              <a:rPr lang="he-IL" dirty="0" smtClean="0"/>
              <a:t>/גנטיקה</a:t>
            </a:r>
          </a:p>
          <a:p>
            <a:pPr algn="just"/>
            <a:r>
              <a:rPr lang="he-IL" dirty="0" smtClean="0"/>
              <a:t>(</a:t>
            </a:r>
            <a:r>
              <a:rPr lang="he-IL" dirty="0"/>
              <a:t>6) קש"ס (א)  – בין אי גילוי המום והאפשרות לגלותו </a:t>
            </a:r>
            <a:r>
              <a:rPr lang="he-IL" dirty="0" smtClean="0"/>
              <a:t>(חוות דעת מומחה)</a:t>
            </a:r>
          </a:p>
          <a:p>
            <a:pPr algn="just"/>
            <a:r>
              <a:rPr lang="he-IL" dirty="0" smtClean="0"/>
              <a:t>(</a:t>
            </a:r>
            <a:r>
              <a:rPr lang="he-IL" dirty="0"/>
              <a:t>7) קש"ס (ב)אילו היה נמסר המידע אודות המום התובעת הייתה מבקשת להפסיק ההריון</a:t>
            </a:r>
            <a:r>
              <a:rPr lang="he-IL" dirty="0" smtClean="0"/>
              <a:t>.- לטעון לחזקה של המר ולציין המועד </a:t>
            </a:r>
            <a:endParaRPr lang="en-US" dirty="0"/>
          </a:p>
          <a:p>
            <a:pPr algn="just"/>
            <a:endParaRPr lang="he-IL" dirty="0" smtClean="0"/>
          </a:p>
          <a:p>
            <a:pPr algn="just"/>
            <a:r>
              <a:rPr lang="he-IL" b="1" dirty="0" smtClean="0"/>
              <a:t>בכל מקרה יש לנסח את כתבי התביעה כך שיכללו התייחסות לטענות הגנה פרוספקטיביות על מנת לדחות את ההכרעה בשאלת ההתיישנות לסוף ההליך</a:t>
            </a:r>
            <a:endParaRPr lang="he-IL" b="1" dirty="0"/>
          </a:p>
          <a:p>
            <a:endParaRPr lang="he-IL" b="1" dirty="0"/>
          </a:p>
        </p:txBody>
      </p:sp>
      <p:sp>
        <p:nvSpPr>
          <p:cNvPr id="4" name="Footer Placeholder 3"/>
          <p:cNvSpPr>
            <a:spLocks noGrp="1"/>
          </p:cNvSpPr>
          <p:nvPr>
            <p:ph type="ftr" sz="quarter" idx="11"/>
          </p:nvPr>
        </p:nvSpPr>
        <p:spPr/>
        <p:txBody>
          <a:bodyPr/>
          <a:lstStyle/>
          <a:p>
            <a:pPr>
              <a:defRPr/>
            </a:pPr>
            <a:r>
              <a:rPr lang="he-IL" dirty="0" smtClean="0"/>
              <a:t>כל הזכויות שמורות לעו"ד יונתן דייויס ©</a:t>
            </a:r>
            <a:endParaRPr lang="he-IL" dirty="0"/>
          </a:p>
        </p:txBody>
      </p:sp>
      <p:sp>
        <p:nvSpPr>
          <p:cNvPr id="5" name="Slide Number Placeholder 4"/>
          <p:cNvSpPr>
            <a:spLocks noGrp="1"/>
          </p:cNvSpPr>
          <p:nvPr>
            <p:ph type="sldNum" sz="quarter" idx="12"/>
          </p:nvPr>
        </p:nvSpPr>
        <p:spPr/>
        <p:txBody>
          <a:bodyPr/>
          <a:lstStyle/>
          <a:p>
            <a:pPr>
              <a:defRPr/>
            </a:pPr>
            <a:fld id="{F5126F94-84A1-4ECD-B4F3-0B9AA0EDEACE}" type="slidenum">
              <a:rPr lang="he-IL" smtClean="0"/>
              <a:pPr>
                <a:defRPr/>
              </a:pPr>
              <a:t>13</a:t>
            </a:fld>
            <a:endParaRPr lang="he-IL"/>
          </a:p>
        </p:txBody>
      </p:sp>
    </p:spTree>
    <p:extLst>
      <p:ext uri="{BB962C8B-B14F-4D97-AF65-F5344CB8AC3E}">
        <p14:creationId xmlns:p14="http://schemas.microsoft.com/office/powerpoint/2010/main" val="405153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מציין מיקום של כותרת תחתונה 2"/>
          <p:cNvSpPr>
            <a:spLocks noGrp="1"/>
          </p:cNvSpPr>
          <p:nvPr>
            <p:ph type="ftr" sz="quarter" idx="11"/>
          </p:nvPr>
        </p:nvSpPr>
        <p:spPr/>
        <p:txBody>
          <a:bodyPr/>
          <a:lstStyle/>
          <a:p>
            <a:pPr>
              <a:defRPr/>
            </a:pPr>
            <a:r>
              <a:rPr lang="he-IL"/>
              <a:t>כל הזכויות שמורות לעו"ד יונתן דייויס ©</a:t>
            </a:r>
            <a:endParaRPr lang="en-US"/>
          </a:p>
        </p:txBody>
      </p:sp>
      <p:sp>
        <p:nvSpPr>
          <p:cNvPr id="12" name="מציין מיקום של מספר שקופית 3"/>
          <p:cNvSpPr>
            <a:spLocks noGrp="1"/>
          </p:cNvSpPr>
          <p:nvPr>
            <p:ph type="sldNum" sz="quarter" idx="12"/>
          </p:nvPr>
        </p:nvSpPr>
        <p:spPr/>
        <p:txBody>
          <a:bodyPr/>
          <a:lstStyle/>
          <a:p>
            <a:pPr>
              <a:defRPr/>
            </a:pPr>
            <a:fld id="{E4140DA0-C73A-4784-AA0A-213D076A2E93}" type="slidenum">
              <a:rPr lang="he-IL"/>
              <a:pPr>
                <a:defRPr/>
              </a:pPr>
              <a:t>14</a:t>
            </a:fld>
            <a:endParaRPr lang="en-US"/>
          </a:p>
        </p:txBody>
      </p:sp>
      <p:sp>
        <p:nvSpPr>
          <p:cNvPr id="110596" name="Rectangle 2"/>
          <p:cNvSpPr>
            <a:spLocks noChangeArrowheads="1"/>
          </p:cNvSpPr>
          <p:nvPr/>
        </p:nvSpPr>
        <p:spPr bwMode="auto">
          <a:xfrm>
            <a:off x="4191000" y="1981200"/>
            <a:ext cx="3810000" cy="1981200"/>
          </a:xfrm>
          <a:prstGeom prst="rect">
            <a:avLst/>
          </a:prstGeom>
          <a:noFill/>
          <a:ln w="19050">
            <a:solidFill>
              <a:srgbClr val="FF0000"/>
            </a:solidFill>
            <a:miter lim="800000"/>
            <a:headEnd/>
            <a:tailEnd/>
          </a:ln>
        </p:spPr>
        <p:txBody>
          <a:bodyPr/>
          <a:lstStyle/>
          <a:p>
            <a:pPr marL="342900" indent="-342900" algn="r" rtl="1">
              <a:lnSpc>
                <a:spcPct val="90000"/>
              </a:lnSpc>
              <a:spcBef>
                <a:spcPct val="20000"/>
              </a:spcBef>
              <a:buClr>
                <a:schemeClr val="accent2"/>
              </a:buClr>
              <a:buSzPct val="80000"/>
              <a:buFont typeface="Wingdings" pitchFamily="2" charset="2"/>
              <a:buNone/>
            </a:pPr>
            <a:endParaRPr lang="he-IL" sz="2800" b="1">
              <a:ea typeface="Arial Unicode MS" pitchFamily="34" charset="-128"/>
              <a:cs typeface="Arial Unicode MS" pitchFamily="34" charset="-128"/>
            </a:endParaRPr>
          </a:p>
        </p:txBody>
      </p:sp>
      <p:sp>
        <p:nvSpPr>
          <p:cNvPr id="422915" name="Rectangle 3"/>
          <p:cNvSpPr>
            <a:spLocks noChangeArrowheads="1"/>
          </p:cNvSpPr>
          <p:nvPr/>
        </p:nvSpPr>
        <p:spPr bwMode="auto">
          <a:xfrm>
            <a:off x="228600" y="4038600"/>
            <a:ext cx="3810000" cy="1981200"/>
          </a:xfrm>
          <a:prstGeom prst="rect">
            <a:avLst/>
          </a:prstGeom>
          <a:noFill/>
          <a:ln w="19050">
            <a:solidFill>
              <a:srgbClr val="00FFFF"/>
            </a:solidFill>
            <a:miter lim="800000"/>
            <a:headEnd/>
            <a:tailEnd/>
          </a:ln>
          <a:effectLst/>
        </p:spPr>
        <p:txBody>
          <a:bodyPr/>
          <a:lstStyle/>
          <a:p>
            <a:pPr marL="342900" indent="-342900" algn="r" rtl="1">
              <a:lnSpc>
                <a:spcPct val="90000"/>
              </a:lnSpc>
              <a:spcBef>
                <a:spcPct val="20000"/>
              </a:spcBef>
              <a:buClr>
                <a:schemeClr val="tx2"/>
              </a:buClr>
              <a:buSzPct val="75000"/>
              <a:buFont typeface="Wingdings" pitchFamily="2" charset="2"/>
              <a:buNone/>
              <a:defRPr/>
            </a:pPr>
            <a:endPar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ctr" rtl="1">
              <a:lnSpc>
                <a:spcPct val="90000"/>
              </a:lnSpc>
              <a:spcBef>
                <a:spcPct val="20000"/>
              </a:spcBef>
              <a:buClr>
                <a:schemeClr val="tx2"/>
              </a:buClr>
              <a:buSzPct val="75000"/>
              <a:buFont typeface="Wingdings" pitchFamily="2" charset="2"/>
              <a:buNone/>
              <a:defRPr/>
            </a:pPr>
            <a:r>
              <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lang="he-IL" sz="2800" dirty="0" smtClean="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03-5610406</a:t>
            </a:r>
            <a:endPar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ctr" rtl="1">
              <a:lnSpc>
                <a:spcPct val="90000"/>
              </a:lnSpc>
              <a:spcBef>
                <a:spcPct val="20000"/>
              </a:spcBef>
              <a:buClr>
                <a:schemeClr val="tx2"/>
              </a:buClr>
              <a:buSzPct val="75000"/>
              <a:buFont typeface="Wingdings" pitchFamily="2" charset="2"/>
              <a:buNone/>
              <a:defRPr/>
            </a:pPr>
            <a:r>
              <a:rPr lang="en-US"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6529995</a:t>
            </a:r>
            <a:r>
              <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- 02</a:t>
            </a:r>
            <a:endParaRPr lang="en-US"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p:txBody>
      </p:sp>
      <p:sp>
        <p:nvSpPr>
          <p:cNvPr id="422916" name="Rectangle 4"/>
          <p:cNvSpPr>
            <a:spLocks noChangeArrowheads="1"/>
          </p:cNvSpPr>
          <p:nvPr/>
        </p:nvSpPr>
        <p:spPr bwMode="auto">
          <a:xfrm>
            <a:off x="228600" y="1981200"/>
            <a:ext cx="3810000" cy="1981200"/>
          </a:xfrm>
          <a:prstGeom prst="rect">
            <a:avLst/>
          </a:prstGeom>
          <a:noFill/>
          <a:ln w="19050">
            <a:solidFill>
              <a:srgbClr val="FFFF00"/>
            </a:solidFill>
            <a:miter lim="800000"/>
            <a:headEnd/>
            <a:tailEnd/>
          </a:ln>
          <a:effectLst/>
        </p:spPr>
        <p:txBody>
          <a:bodyPr/>
          <a:lstStyle/>
          <a:p>
            <a:pPr marL="342900" indent="-342900" algn="ctr" rtl="1">
              <a:lnSpc>
                <a:spcPct val="90000"/>
              </a:lnSpc>
              <a:spcBef>
                <a:spcPct val="20000"/>
              </a:spcBef>
              <a:buClr>
                <a:schemeClr val="tx2"/>
              </a:buClr>
              <a:buSzPct val="75000"/>
              <a:buFont typeface="Wingdings" pitchFamily="2" charset="2"/>
              <a:buNone/>
              <a:defRPr/>
            </a:pPr>
            <a:endParaRPr lang="en-US" sz="2400">
              <a:solidFill>
                <a:srgbClr val="FFFF66"/>
              </a:solidFill>
              <a:effectLst>
                <a:outerShdw blurRad="38100" dist="38100" dir="2700000" algn="tl">
                  <a:srgbClr val="000000"/>
                </a:outerShdw>
              </a:effectLst>
              <a:latin typeface="Tahoma" pitchFamily="34" charset="0"/>
              <a:cs typeface="Tahoma" pitchFamily="34" charset="0"/>
            </a:endParaRPr>
          </a:p>
          <a:p>
            <a:pPr marL="342900" indent="-342900" algn="ctr" rtl="1">
              <a:lnSpc>
                <a:spcPct val="90000"/>
              </a:lnSpc>
              <a:spcBef>
                <a:spcPct val="20000"/>
              </a:spcBef>
              <a:buClr>
                <a:schemeClr val="tx2"/>
              </a:buClr>
              <a:buSzPct val="75000"/>
              <a:buFont typeface="Wingdings" pitchFamily="2" charset="2"/>
              <a:buNone/>
              <a:defRPr/>
            </a:pPr>
            <a:r>
              <a:rPr lang="en-US" sz="2400">
                <a:solidFill>
                  <a:srgbClr val="FFFF66"/>
                </a:solidFill>
                <a:effectLst>
                  <a:outerShdw blurRad="38100" dist="38100" dir="2700000" algn="tl">
                    <a:srgbClr val="000000"/>
                  </a:outerShdw>
                </a:effectLst>
                <a:latin typeface="Tahoma" pitchFamily="34" charset="0"/>
                <a:cs typeface="Tahoma" pitchFamily="34" charset="0"/>
              </a:rPr>
              <a:t>www.med-law.co.il</a:t>
            </a:r>
          </a:p>
          <a:p>
            <a:pPr marL="342900" indent="-342900" algn="ctr" rtl="1">
              <a:lnSpc>
                <a:spcPct val="90000"/>
              </a:lnSpc>
              <a:spcBef>
                <a:spcPct val="20000"/>
              </a:spcBef>
              <a:buClr>
                <a:schemeClr val="tx2"/>
              </a:buClr>
              <a:buSzPct val="75000"/>
              <a:buFont typeface="Wingdings" pitchFamily="2" charset="2"/>
              <a:buNone/>
              <a:defRPr/>
            </a:pPr>
            <a:endParaRPr lang="en-US" sz="240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ctr" rtl="1">
              <a:lnSpc>
                <a:spcPct val="90000"/>
              </a:lnSpc>
              <a:spcBef>
                <a:spcPct val="20000"/>
              </a:spcBef>
              <a:buClr>
                <a:schemeClr val="tx2"/>
              </a:buClr>
              <a:buSzPct val="75000"/>
              <a:buFont typeface="Wingdings" pitchFamily="2" charset="2"/>
              <a:buNone/>
              <a:defRPr/>
            </a:pPr>
            <a:r>
              <a:rPr lang="en-US" sz="2400">
                <a:solidFill>
                  <a:srgbClr val="66FF33"/>
                </a:solidFill>
                <a:effectLst>
                  <a:outerShdw blurRad="38100" dist="38100" dir="2700000" algn="tl">
                    <a:srgbClr val="000000"/>
                  </a:outerShdw>
                </a:effectLst>
                <a:latin typeface="Tahoma" pitchFamily="34" charset="0"/>
                <a:cs typeface="Tahoma" pitchFamily="34" charset="0"/>
              </a:rPr>
              <a:t>davies@med-law.co.il</a:t>
            </a:r>
            <a:endParaRPr lang="en-US" sz="2800">
              <a:solidFill>
                <a:srgbClr val="66FF33"/>
              </a:solidFill>
              <a:effectLst>
                <a:outerShdw blurRad="38100" dist="38100" dir="2700000" algn="tl">
                  <a:srgbClr val="000000"/>
                </a:outerShdw>
              </a:effectLst>
              <a:latin typeface="Tahoma" pitchFamily="34" charset="0"/>
              <a:cs typeface="Tahoma" pitchFamily="34" charset="0"/>
            </a:endParaRPr>
          </a:p>
        </p:txBody>
      </p:sp>
      <p:sp>
        <p:nvSpPr>
          <p:cNvPr id="422917" name="Rectangle 5"/>
          <p:cNvSpPr>
            <a:spLocks noChangeArrowheads="1"/>
          </p:cNvSpPr>
          <p:nvPr/>
        </p:nvSpPr>
        <p:spPr bwMode="auto">
          <a:xfrm>
            <a:off x="4191000" y="4038600"/>
            <a:ext cx="3810000" cy="1981200"/>
          </a:xfrm>
          <a:prstGeom prst="rect">
            <a:avLst/>
          </a:prstGeom>
          <a:noFill/>
          <a:ln w="19050">
            <a:solidFill>
              <a:srgbClr val="00FF00"/>
            </a:solidFill>
            <a:miter lim="800000"/>
            <a:headEnd/>
            <a:tailEnd/>
          </a:ln>
          <a:effectLst/>
        </p:spPr>
        <p:txBody>
          <a:bodyPr/>
          <a:lstStyle/>
          <a:p>
            <a:pPr marL="342900" indent="-342900" algn="r" rtl="1">
              <a:lnSpc>
                <a:spcPct val="90000"/>
              </a:lnSpc>
              <a:spcBef>
                <a:spcPct val="20000"/>
              </a:spcBef>
              <a:buClr>
                <a:schemeClr val="tx2"/>
              </a:buClr>
              <a:buSzPct val="75000"/>
              <a:buFont typeface="Wingdings" pitchFamily="2" charset="2"/>
              <a:buNone/>
              <a:defRPr/>
            </a:pPr>
            <a:endPar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r" rtl="1">
              <a:lnSpc>
                <a:spcPct val="90000"/>
              </a:lnSpc>
              <a:spcBef>
                <a:spcPct val="20000"/>
              </a:spcBef>
              <a:buClr>
                <a:schemeClr val="tx2"/>
              </a:buClr>
              <a:buSzPct val="75000"/>
              <a:buFont typeface="Wingdings" pitchFamily="2" charset="2"/>
              <a:buNone/>
              <a:defRPr/>
            </a:pPr>
            <a:endPar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ctr" rtl="1">
              <a:lnSpc>
                <a:spcPct val="90000"/>
              </a:lnSpc>
              <a:spcBef>
                <a:spcPct val="20000"/>
              </a:spcBef>
              <a:buClr>
                <a:schemeClr val="tx2"/>
              </a:buClr>
              <a:buSzPct val="75000"/>
              <a:buFont typeface="Wingdings" pitchFamily="2" charset="2"/>
              <a:buNone/>
              <a:defRPr/>
            </a:pPr>
            <a:r>
              <a:rPr lang="he-IL" sz="2800" dirty="0" smtClean="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03-7419190</a:t>
            </a:r>
            <a:endPar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342900" indent="-342900" algn="ctr" rtl="1">
              <a:lnSpc>
                <a:spcPct val="90000"/>
              </a:lnSpc>
              <a:spcBef>
                <a:spcPct val="20000"/>
              </a:spcBef>
              <a:buClr>
                <a:schemeClr val="tx2"/>
              </a:buClr>
              <a:buSzPct val="75000"/>
              <a:buFont typeface="Wingdings" pitchFamily="2" charset="2"/>
              <a:buNone/>
              <a:defRPr/>
            </a:pPr>
            <a:r>
              <a:rPr lang="he-IL"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054-5666481</a:t>
            </a:r>
            <a:endParaRPr lang="en-US" sz="2800" dirty="0">
              <a:solidFill>
                <a:srgbClr val="FFFF66"/>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p:txBody>
      </p:sp>
      <p:pic>
        <p:nvPicPr>
          <p:cNvPr id="110600" name="Picture 6" descr="j0283271"/>
          <p:cNvPicPr>
            <a:picLocks noChangeAspect="1" noChangeArrowheads="1" noCrop="1"/>
          </p:cNvPicPr>
          <p:nvPr/>
        </p:nvPicPr>
        <p:blipFill>
          <a:blip r:embed="rId3" cstate="print"/>
          <a:srcRect/>
          <a:stretch>
            <a:fillRect/>
          </a:stretch>
        </p:blipFill>
        <p:spPr bwMode="auto">
          <a:xfrm>
            <a:off x="5638800" y="4191000"/>
            <a:ext cx="1063625" cy="838200"/>
          </a:xfrm>
          <a:prstGeom prst="rect">
            <a:avLst/>
          </a:prstGeom>
          <a:noFill/>
          <a:ln w="9525">
            <a:noFill/>
            <a:miter lim="800000"/>
            <a:headEnd/>
            <a:tailEnd/>
          </a:ln>
        </p:spPr>
      </p:pic>
      <p:pic>
        <p:nvPicPr>
          <p:cNvPr id="110601" name="Picture 7" descr="j0288900">
            <a:hlinkClick r:id="rId4" tooltip="שלח דואר אלקטרוני לגיל בריצמן"/>
          </p:cNvPr>
          <p:cNvPicPr>
            <a:picLocks noChangeAspect="1" noChangeArrowheads="1" noCrop="1"/>
          </p:cNvPicPr>
          <p:nvPr/>
        </p:nvPicPr>
        <p:blipFill>
          <a:blip r:embed="rId5" cstate="print"/>
          <a:srcRect/>
          <a:stretch>
            <a:fillRect/>
          </a:stretch>
        </p:blipFill>
        <p:spPr bwMode="auto">
          <a:xfrm>
            <a:off x="1371600" y="2133600"/>
            <a:ext cx="1497013" cy="1028700"/>
          </a:xfrm>
          <a:prstGeom prst="rect">
            <a:avLst/>
          </a:prstGeom>
          <a:noFill/>
          <a:ln w="9525">
            <a:noFill/>
            <a:miter lim="800000"/>
            <a:headEnd/>
            <a:tailEnd/>
          </a:ln>
        </p:spPr>
      </p:pic>
      <p:pic>
        <p:nvPicPr>
          <p:cNvPr id="110602" name="Picture 8" descr="j0244913"/>
          <p:cNvPicPr>
            <a:picLocks noChangeAspect="1" noChangeArrowheads="1"/>
          </p:cNvPicPr>
          <p:nvPr/>
        </p:nvPicPr>
        <p:blipFill>
          <a:blip r:embed="rId6" cstate="print"/>
          <a:srcRect/>
          <a:stretch>
            <a:fillRect/>
          </a:stretch>
        </p:blipFill>
        <p:spPr bwMode="auto">
          <a:xfrm>
            <a:off x="2987675" y="4221163"/>
            <a:ext cx="990600" cy="835025"/>
          </a:xfrm>
          <a:prstGeom prst="rect">
            <a:avLst/>
          </a:prstGeom>
          <a:noFill/>
          <a:ln w="9525">
            <a:noFill/>
            <a:miter lim="800000"/>
            <a:headEnd/>
            <a:tailEnd/>
          </a:ln>
        </p:spPr>
      </p:pic>
      <p:sp>
        <p:nvSpPr>
          <p:cNvPr id="422921" name="Rectangle 9"/>
          <p:cNvSpPr>
            <a:spLocks noGrp="1" noChangeArrowheads="1"/>
          </p:cNvSpPr>
          <p:nvPr>
            <p:ph type="title" idx="4294967295"/>
          </p:nvPr>
        </p:nvSpPr>
        <p:spPr>
          <a:xfrm>
            <a:off x="827584" y="385763"/>
            <a:ext cx="7743825" cy="1139825"/>
          </a:xfrm>
        </p:spPr>
        <p:txBody>
          <a:bodyPr lIns="92075" tIns="46038" rIns="92075" bIns="46038" anchorCtr="0">
            <a:normAutofit fontScale="90000"/>
          </a:bodyPr>
          <a:lstStyle/>
          <a:p>
            <a:pPr algn="ctr" eaLnBrk="1" hangingPunct="1">
              <a:defRPr/>
            </a:pPr>
            <a:r>
              <a:rPr lang="he-IL" sz="4000" dirty="0">
                <a:solidFill>
                  <a:srgbClr val="7030A0"/>
                </a:solidFill>
              </a:rPr>
              <a:t>יונתן דייויס, </a:t>
            </a:r>
            <a:r>
              <a:rPr lang="he-IL" sz="4000" dirty="0" smtClean="0">
                <a:solidFill>
                  <a:srgbClr val="7030A0"/>
                </a:solidFill>
              </a:rPr>
              <a:t>עו"ד</a:t>
            </a:r>
            <a:br>
              <a:rPr lang="he-IL" sz="4000" dirty="0" smtClean="0">
                <a:solidFill>
                  <a:srgbClr val="7030A0"/>
                </a:solidFill>
              </a:rPr>
            </a:br>
            <a:r>
              <a:rPr lang="he-IL" sz="4000" dirty="0" smtClean="0">
                <a:solidFill>
                  <a:srgbClr val="7030A0"/>
                </a:solidFill>
              </a:rPr>
              <a:t>  </a:t>
            </a:r>
            <a:r>
              <a:rPr lang="en-US" sz="4000" dirty="0">
                <a:solidFill>
                  <a:srgbClr val="7030A0"/>
                </a:solidFill>
              </a:rPr>
              <a:t>www.med-law.co.il</a:t>
            </a:r>
          </a:p>
        </p:txBody>
      </p:sp>
      <p:sp>
        <p:nvSpPr>
          <p:cNvPr id="3" name="Date Placeholder 2"/>
          <p:cNvSpPr>
            <a:spLocks noGrp="1"/>
          </p:cNvSpPr>
          <p:nvPr>
            <p:ph type="dt" sz="half" idx="10"/>
          </p:nvPr>
        </p:nvSpPr>
        <p:spPr/>
        <p:txBody>
          <a:bodyPr/>
          <a:lstStyle/>
          <a:p>
            <a:pPr>
              <a:defRPr/>
            </a:pPr>
            <a:fld id="{119F2762-DF9F-40D9-B87A-AD828542D4F8}" type="datetime4">
              <a:rPr lang="en-US" smtClean="0"/>
              <a:t>July 26, 2020</a:t>
            </a:fld>
            <a:endParaRPr lang="en-US"/>
          </a:p>
        </p:txBody>
      </p:sp>
    </p:spTree>
    <p:extLst>
      <p:ext uri="{BB962C8B-B14F-4D97-AF65-F5344CB8AC3E}">
        <p14:creationId xmlns:p14="http://schemas.microsoft.com/office/powerpoint/2010/main" val="3236537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5" y="609600"/>
            <a:ext cx="8640960" cy="659160"/>
          </a:xfrm>
        </p:spPr>
        <p:txBody>
          <a:bodyPr>
            <a:normAutofit/>
          </a:bodyPr>
          <a:lstStyle/>
          <a:p>
            <a:pPr algn="ctr"/>
            <a:r>
              <a:rPr lang="he-IL" sz="2800" dirty="0" smtClean="0">
                <a:solidFill>
                  <a:srgbClr val="7030A0"/>
                </a:solidFill>
              </a:rPr>
              <a:t>הטיעונים  המקובלים שעומדים בבסיס טענת ההתיישנות</a:t>
            </a:r>
            <a:endParaRPr lang="he-IL" sz="2800" dirty="0">
              <a:solidFill>
                <a:srgbClr val="7030A0"/>
              </a:solidFill>
            </a:endParaRPr>
          </a:p>
        </p:txBody>
      </p:sp>
      <p:sp>
        <p:nvSpPr>
          <p:cNvPr id="3" name="Content Placeholder 2"/>
          <p:cNvSpPr>
            <a:spLocks noGrp="1"/>
          </p:cNvSpPr>
          <p:nvPr>
            <p:ph idx="1"/>
          </p:nvPr>
        </p:nvSpPr>
        <p:spPr>
          <a:xfrm>
            <a:off x="609598" y="1268760"/>
            <a:ext cx="7922841" cy="5112568"/>
          </a:xfrm>
        </p:spPr>
        <p:txBody>
          <a:bodyPr>
            <a:normAutofit fontScale="92500"/>
          </a:bodyPr>
          <a:lstStyle/>
          <a:p>
            <a:pPr lvl="0" algn="just" rtl="1"/>
            <a:r>
              <a:rPr lang="he-IL" sz="2600" dirty="0" smtClean="0"/>
              <a:t>הפסיקה </a:t>
            </a:r>
            <a:r>
              <a:rPr lang="he-IL" sz="2600" dirty="0"/>
              <a:t>נתנה 5 </a:t>
            </a:r>
            <a:r>
              <a:rPr lang="he-IL" sz="2600" dirty="0" smtClean="0"/>
              <a:t>נימוקים המצדיקים </a:t>
            </a:r>
            <a:r>
              <a:rPr lang="he-IL" sz="2600" dirty="0" smtClean="0"/>
              <a:t> טענת </a:t>
            </a:r>
            <a:r>
              <a:rPr lang="he-IL" sz="2600" dirty="0" smtClean="0"/>
              <a:t>ההתיישנות </a:t>
            </a:r>
            <a:endParaRPr lang="en-US" sz="2600" dirty="0"/>
          </a:p>
          <a:p>
            <a:pPr marL="0" indent="0" algn="just" rtl="1">
              <a:buNone/>
            </a:pPr>
            <a:r>
              <a:rPr lang="he-IL" dirty="0" smtClean="0"/>
              <a:t>       ע"א 1254/99 </a:t>
            </a:r>
            <a:r>
              <a:rPr lang="he-IL" b="1" dirty="0" err="1" smtClean="0"/>
              <a:t>אבידור</a:t>
            </a:r>
            <a:r>
              <a:rPr lang="he-IL" b="1" dirty="0" smtClean="0"/>
              <a:t> המאירי נ' הכשרת הישוב  </a:t>
            </a:r>
            <a:r>
              <a:rPr lang="he-IL" dirty="0"/>
              <a:t>(</a:t>
            </a:r>
            <a:r>
              <a:rPr lang="he-IL" dirty="0" smtClean="0"/>
              <a:t>2000</a:t>
            </a:r>
            <a:r>
              <a:rPr lang="he-IL" dirty="0"/>
              <a:t>) </a:t>
            </a:r>
            <a:endParaRPr lang="he-IL" dirty="0" smtClean="0"/>
          </a:p>
          <a:p>
            <a:pPr algn="just" rtl="1"/>
            <a:endParaRPr lang="he-IL" dirty="0"/>
          </a:p>
          <a:p>
            <a:pPr algn="just" rtl="1"/>
            <a:r>
              <a:rPr lang="he-IL" sz="2400" dirty="0" smtClean="0"/>
              <a:t>חלוף </a:t>
            </a:r>
            <a:r>
              <a:rPr lang="he-IL" sz="2400" dirty="0"/>
              <a:t>הזמן – זיכרון מתערער, מסמכים הולכים לאיבוד, קושי ראייתי</a:t>
            </a:r>
            <a:endParaRPr lang="en-US" sz="2400" dirty="0"/>
          </a:p>
          <a:p>
            <a:pPr lvl="0" algn="just" rtl="1"/>
            <a:r>
              <a:rPr lang="he-IL" sz="2400" dirty="0"/>
              <a:t>אינטרס של נתבע לוודאות- לאפשר לו </a:t>
            </a:r>
            <a:r>
              <a:rPr lang="he-IL" sz="2400" dirty="0" smtClean="0"/>
              <a:t>לעשות תחזית אקטוארית</a:t>
            </a:r>
            <a:endParaRPr lang="en-US" sz="2400" dirty="0"/>
          </a:p>
          <a:p>
            <a:pPr lvl="0" algn="just" rtl="1"/>
            <a:r>
              <a:rPr lang="he-IL" sz="2400" dirty="0"/>
              <a:t>הסתמכות של נתבע שתובע זנח תביעה אם לא תבע </a:t>
            </a:r>
            <a:r>
              <a:rPr lang="he-IL" sz="2400" dirty="0" smtClean="0"/>
              <a:t>בתוך התקופה </a:t>
            </a:r>
            <a:endParaRPr lang="en-US" sz="2400" dirty="0"/>
          </a:p>
          <a:p>
            <a:pPr lvl="0" algn="just" rtl="1"/>
            <a:r>
              <a:rPr lang="he-IL" sz="2400" dirty="0"/>
              <a:t>מערכת המשפט צריכה להשקיע את משאבי הזמן </a:t>
            </a:r>
            <a:r>
              <a:rPr lang="he-IL" sz="2400" dirty="0" smtClean="0"/>
              <a:t>בסכסוכים </a:t>
            </a:r>
            <a:r>
              <a:rPr lang="he-IL" sz="2400" dirty="0"/>
              <a:t>שאבד עליהם הכלח.</a:t>
            </a:r>
            <a:endParaRPr lang="en-US" sz="2400" dirty="0"/>
          </a:p>
          <a:p>
            <a:pPr lvl="0" algn="just" rtl="1"/>
            <a:r>
              <a:rPr lang="he-IL" sz="2400" dirty="0" smtClean="0"/>
              <a:t>אינטרס ציבורי בהקטנת הוצאות –  </a:t>
            </a:r>
            <a:r>
              <a:rPr lang="he-IL" sz="2400" dirty="0"/>
              <a:t>חברות הביטוח יעלו </a:t>
            </a:r>
            <a:r>
              <a:rPr lang="he-IL" sz="2400" dirty="0" smtClean="0"/>
              <a:t>פרמיות וכד'</a:t>
            </a:r>
            <a:endParaRPr lang="he-IL" sz="2400" dirty="0"/>
          </a:p>
          <a:p>
            <a:pPr lvl="0" algn="just" rtl="1"/>
            <a:endParaRPr lang="he-IL" sz="2200" u="sng" dirty="0" smtClean="0">
              <a:solidFill>
                <a:srgbClr val="00B050"/>
              </a:solidFill>
            </a:endParaRPr>
          </a:p>
          <a:p>
            <a:pPr lvl="0" algn="just" rtl="1"/>
            <a:r>
              <a:rPr lang="he-IL" sz="1900" b="1" u="sng" dirty="0" smtClean="0">
                <a:solidFill>
                  <a:srgbClr val="00B050"/>
                </a:solidFill>
              </a:rPr>
              <a:t>לדעתנו </a:t>
            </a:r>
            <a:r>
              <a:rPr lang="he-IL" sz="1900" b="1" u="sng" dirty="0" smtClean="0">
                <a:solidFill>
                  <a:srgbClr val="00B050"/>
                </a:solidFill>
              </a:rPr>
              <a:t>במציאות של היום אף אחד מהטיעונים אינו מצדיק פגיעה בזכויות </a:t>
            </a:r>
            <a:endParaRPr lang="he-IL" sz="1900" b="1" u="sng" dirty="0">
              <a:solidFill>
                <a:srgbClr val="00B050"/>
              </a:solidFill>
            </a:endParaRPr>
          </a:p>
        </p:txBody>
      </p:sp>
      <p:sp>
        <p:nvSpPr>
          <p:cNvPr id="5" name="Footer Placeholder 4"/>
          <p:cNvSpPr>
            <a:spLocks noGrp="1"/>
          </p:cNvSpPr>
          <p:nvPr>
            <p:ph type="ftr" sz="quarter" idx="11"/>
          </p:nvPr>
        </p:nvSpPr>
        <p:spPr/>
        <p:txBody>
          <a:bodyPr/>
          <a:lstStyle/>
          <a:p>
            <a:pPr>
              <a:defRPr/>
            </a:pPr>
            <a:r>
              <a:rPr lang="he-IL" dirty="0" smtClean="0"/>
              <a:t>כל הזכויות שמורות לעו"ד יונתן דייויס ©</a:t>
            </a:r>
            <a:endParaRPr lang="he-IL" dirty="0"/>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2</a:t>
            </a:fld>
            <a:endParaRPr lang="he-IL"/>
          </a:p>
        </p:txBody>
      </p:sp>
    </p:spTree>
    <p:extLst>
      <p:ext uri="{BB962C8B-B14F-4D97-AF65-F5344CB8AC3E}">
        <p14:creationId xmlns:p14="http://schemas.microsoft.com/office/powerpoint/2010/main" val="2539884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5576" y="0"/>
            <a:ext cx="8568951" cy="764704"/>
          </a:xfrm>
        </p:spPr>
        <p:txBody>
          <a:bodyPr>
            <a:normAutofit/>
          </a:bodyPr>
          <a:lstStyle/>
          <a:p>
            <a:r>
              <a:rPr lang="he-IL" dirty="0" smtClean="0">
                <a:solidFill>
                  <a:srgbClr val="7030A0"/>
                </a:solidFill>
              </a:rPr>
              <a:t>התפתחות טענת התיישנות בהליך האזרחי </a:t>
            </a:r>
            <a:endParaRPr lang="he-IL" dirty="0">
              <a:solidFill>
                <a:srgbClr val="7030A0"/>
              </a:solidFill>
            </a:endParaRPr>
          </a:p>
        </p:txBody>
      </p:sp>
      <p:sp>
        <p:nvSpPr>
          <p:cNvPr id="6" name="Content Placeholder 5"/>
          <p:cNvSpPr>
            <a:spLocks noGrp="1"/>
          </p:cNvSpPr>
          <p:nvPr>
            <p:ph idx="1"/>
          </p:nvPr>
        </p:nvSpPr>
        <p:spPr>
          <a:xfrm>
            <a:off x="609598" y="764704"/>
            <a:ext cx="8426898" cy="5832648"/>
          </a:xfrm>
        </p:spPr>
        <p:txBody>
          <a:bodyPr>
            <a:normAutofit/>
          </a:bodyPr>
          <a:lstStyle/>
          <a:p>
            <a:pPr algn="just" rtl="1">
              <a:buFont typeface="Wingdings" panose="05000000000000000000" pitchFamily="2" charset="2"/>
              <a:buChar char="§"/>
            </a:pPr>
            <a:r>
              <a:rPr lang="he-IL" sz="2000" dirty="0" smtClean="0"/>
              <a:t>כידוע טענת התיישנות היא טענה דיונית השוללת זכויות מהותיות </a:t>
            </a:r>
          </a:p>
          <a:p>
            <a:pPr algn="just"/>
            <a:r>
              <a:rPr lang="he-IL" sz="2000" dirty="0" smtClean="0"/>
              <a:t>בעבר הגבילו ביהמ"ש את הטענה רק למקרים חריגים ועמדת היוהמ"ש הייתה שלא ראוי שהמדינה תטען להתיישנות התביעה אולם הגישה התהפכה ב </a:t>
            </a:r>
            <a:r>
              <a:rPr lang="he-IL" sz="2000" dirty="0"/>
              <a:t>2003 בג"ץ 853/10 </a:t>
            </a:r>
            <a:r>
              <a:rPr lang="he-IL" sz="2000" b="1" dirty="0"/>
              <a:t>שדמות הדרום בע"מ </a:t>
            </a:r>
            <a:r>
              <a:rPr lang="he-IL" sz="2000" dirty="0" smtClean="0"/>
              <a:t>27.7.10</a:t>
            </a:r>
            <a:endParaRPr lang="he-IL" sz="2000" b="1" dirty="0"/>
          </a:p>
          <a:p>
            <a:pPr algn="just" rtl="1">
              <a:buFont typeface="Wingdings" panose="05000000000000000000" pitchFamily="2" charset="2"/>
              <a:buChar char="Ø"/>
            </a:pPr>
            <a:r>
              <a:rPr lang="he-IL" sz="2000" dirty="0" smtClean="0"/>
              <a:t>מאז הלכת המר אנו עדים לכרסום הולך וגובר בזכויות המתדיינים תוך העדפת האינטרס הציבורי. ר' למשל הכרסום המשמעותי בזכויות תובעים  לנזק ראייתי, הסכמה מדעת, פגיעה באוטונומיה, </a:t>
            </a:r>
            <a:r>
              <a:rPr lang="he-IL" sz="2000" dirty="0" err="1" smtClean="0"/>
              <a:t>אס"ה</a:t>
            </a:r>
            <a:r>
              <a:rPr lang="he-IL" sz="2000" dirty="0" smtClean="0"/>
              <a:t>, צפיות ה</a:t>
            </a:r>
            <a:r>
              <a:rPr lang="he-IL" sz="2000" dirty="0"/>
              <a:t>ו</a:t>
            </a:r>
            <a:r>
              <a:rPr lang="he-IL" sz="2000" dirty="0" smtClean="0"/>
              <a:t>לדה בעוולה ההיוון </a:t>
            </a:r>
          </a:p>
          <a:p>
            <a:pPr algn="just">
              <a:buFont typeface="Wingdings" panose="05000000000000000000" pitchFamily="2" charset="2"/>
              <a:buChar char="Ø"/>
            </a:pPr>
            <a:r>
              <a:rPr lang="he-IL" sz="2000" dirty="0" smtClean="0"/>
              <a:t>פס"ד המר הקטין  את זכות התביעה בהולדה בעוולה מ 25 שנה ל 7 שנים </a:t>
            </a:r>
          </a:p>
          <a:p>
            <a:pPr algn="just">
              <a:buFont typeface="Wingdings" panose="05000000000000000000" pitchFamily="2" charset="2"/>
              <a:buChar char="Ø"/>
            </a:pPr>
            <a:r>
              <a:rPr lang="he-IL" sz="2000" dirty="0"/>
              <a:t>קיצור תקופת ההתיישנות בעילת "הולדה בעוולה" ל-7 שנים מעוררת קשי מהותי אצל הורים ומשפחות המתמודדות יום יום  שעה שעה עם יילוד הסובל ממומים קשים ומורכבים המחייבים טיפול וסיעוד סביב </a:t>
            </a:r>
            <a:r>
              <a:rPr lang="he-IL" sz="2000" dirty="0" smtClean="0"/>
              <a:t>השעון </a:t>
            </a:r>
          </a:p>
          <a:p>
            <a:pPr algn="just">
              <a:buFont typeface="Wingdings" panose="05000000000000000000" pitchFamily="2" charset="2"/>
              <a:buChar char="Ø"/>
            </a:pPr>
            <a:r>
              <a:rPr lang="he-IL" sz="2000" dirty="0" smtClean="0"/>
              <a:t>מאז הלכת המר (12.5.12) בחן ביהמ"ש העליון את שאלת התיישנות בהיבט דיוני של תקופת ההתיישנות, וטרם נדונה השאלה של הפגיעה המהותית בזכות התביעה של היילוד.(פס"ד הסהר האדום)</a:t>
            </a:r>
          </a:p>
          <a:p>
            <a:pPr marL="0" indent="0" algn="just" rtl="1">
              <a:buNone/>
            </a:pPr>
            <a:endParaRPr lang="he-IL" dirty="0" smtClean="0"/>
          </a:p>
          <a:p>
            <a:pPr marL="0" indent="0" algn="just" rtl="1">
              <a:buNone/>
            </a:pPr>
            <a:endParaRPr lang="en-US" dirty="0"/>
          </a:p>
          <a:p>
            <a:pPr marL="0" indent="0" algn="just" rtl="1">
              <a:buNone/>
            </a:pPr>
            <a:endParaRPr lang="he-IL" dirty="0" smtClean="0"/>
          </a:p>
          <a:p>
            <a:pPr marL="0" indent="0" algn="just" rtl="1">
              <a:buNone/>
            </a:pPr>
            <a:endParaRPr lang="he-IL" dirty="0" smtClean="0"/>
          </a:p>
          <a:p>
            <a:pPr marL="0" indent="0" algn="just" rtl="1">
              <a:buNone/>
            </a:pPr>
            <a:endParaRPr lang="he-IL" dirty="0"/>
          </a:p>
        </p:txBody>
      </p:sp>
      <p:sp>
        <p:nvSpPr>
          <p:cNvPr id="3" name="Footer Placeholder 2"/>
          <p:cNvSpPr>
            <a:spLocks noGrp="1"/>
          </p:cNvSpPr>
          <p:nvPr>
            <p:ph type="ftr" sz="quarter" idx="11"/>
          </p:nvPr>
        </p:nvSpPr>
        <p:spPr>
          <a:xfrm>
            <a:off x="1942415" y="6135809"/>
            <a:ext cx="2341553" cy="461543"/>
          </a:xfrm>
        </p:spPr>
        <p:txBody>
          <a:bodyPr/>
          <a:lstStyle/>
          <a:p>
            <a:pPr>
              <a:defRPr/>
            </a:pPr>
            <a:r>
              <a:rPr lang="he-IL" dirty="0" smtClean="0"/>
              <a:t> (פס"ד כל הזכויות שמורות לעו"ד יונתן דייויס ©</a:t>
            </a:r>
            <a:endParaRPr lang="he-IL" dirty="0"/>
          </a:p>
        </p:txBody>
      </p:sp>
      <p:sp>
        <p:nvSpPr>
          <p:cNvPr id="4" name="Slide Number Placeholder 3"/>
          <p:cNvSpPr>
            <a:spLocks noGrp="1"/>
          </p:cNvSpPr>
          <p:nvPr>
            <p:ph type="sldNum" sz="quarter" idx="12"/>
          </p:nvPr>
        </p:nvSpPr>
        <p:spPr/>
        <p:txBody>
          <a:bodyPr/>
          <a:lstStyle/>
          <a:p>
            <a:pPr>
              <a:defRPr/>
            </a:pPr>
            <a:fld id="{6FB3D1B7-3F00-4E16-8402-CC33CA14F588}" type="slidenum">
              <a:rPr lang="he-IL" smtClean="0"/>
              <a:pPr>
                <a:defRPr/>
              </a:pPr>
              <a:t>3</a:t>
            </a:fld>
            <a:endParaRPr lang="he-IL"/>
          </a:p>
        </p:txBody>
      </p:sp>
    </p:spTree>
    <p:extLst>
      <p:ext uri="{BB962C8B-B14F-4D97-AF65-F5344CB8AC3E}">
        <p14:creationId xmlns:p14="http://schemas.microsoft.com/office/powerpoint/2010/main" val="2115301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8534401" cy="864096"/>
          </a:xfrm>
        </p:spPr>
        <p:txBody>
          <a:bodyPr>
            <a:normAutofit/>
          </a:bodyPr>
          <a:lstStyle/>
          <a:p>
            <a:r>
              <a:rPr lang="he-IL" sz="2400" dirty="0" smtClean="0">
                <a:solidFill>
                  <a:srgbClr val="7030A0"/>
                </a:solidFill>
              </a:rPr>
              <a:t>העדפת האינטרס הציבורי על פני זכויות הפרט באמצעות פגיעה בנגישות </a:t>
            </a:r>
            <a:endParaRPr lang="he-IL" sz="2400" dirty="0">
              <a:solidFill>
                <a:srgbClr val="7030A0"/>
              </a:solidFill>
            </a:endParaRPr>
          </a:p>
        </p:txBody>
      </p:sp>
      <p:sp>
        <p:nvSpPr>
          <p:cNvPr id="3" name="Content Placeholder 2"/>
          <p:cNvSpPr>
            <a:spLocks noGrp="1"/>
          </p:cNvSpPr>
          <p:nvPr>
            <p:ph idx="1"/>
          </p:nvPr>
        </p:nvSpPr>
        <p:spPr>
          <a:xfrm>
            <a:off x="609599" y="1052736"/>
            <a:ext cx="7924802" cy="5353752"/>
          </a:xfrm>
        </p:spPr>
        <p:txBody>
          <a:bodyPr>
            <a:normAutofit/>
          </a:bodyPr>
          <a:lstStyle/>
          <a:p>
            <a:r>
              <a:rPr lang="he-IL" dirty="0" smtClean="0"/>
              <a:t>צמצום  </a:t>
            </a:r>
            <a:r>
              <a:rPr lang="he-IL" dirty="0"/>
              <a:t>הדוקטרינה לנזק ראייתי באופן המקשה על תובע להוכיח תביעתו, בהעדר מידע על שנעשה בזמן אמת (</a:t>
            </a:r>
            <a:r>
              <a:rPr lang="he-IL" b="1" dirty="0"/>
              <a:t>פרשת מנחם ששון</a:t>
            </a:r>
            <a:r>
              <a:rPr lang="he-IL" dirty="0"/>
              <a:t> ), </a:t>
            </a:r>
            <a:endParaRPr lang="he-IL" dirty="0" smtClean="0"/>
          </a:p>
          <a:p>
            <a:r>
              <a:rPr lang="he-IL" dirty="0" smtClean="0"/>
              <a:t>העברת </a:t>
            </a:r>
            <a:r>
              <a:rPr lang="he-IL" dirty="0"/>
              <a:t>משקל הכובד של תובע הטוען נזק כתוצאה מפגיעה בזכות להסכמה מדעת ממבחן החולה הסביר למבחן הרופא הסביר (</a:t>
            </a:r>
            <a:r>
              <a:rPr lang="he-IL" b="1" dirty="0"/>
              <a:t>פרשת קדוש</a:t>
            </a:r>
            <a:r>
              <a:rPr lang="he-IL" dirty="0" smtClean="0"/>
              <a:t>) </a:t>
            </a:r>
            <a:endParaRPr lang="he-IL" dirty="0" smtClean="0"/>
          </a:p>
          <a:p>
            <a:r>
              <a:rPr lang="he-IL" dirty="0" smtClean="0"/>
              <a:t>ביטול </a:t>
            </a:r>
            <a:r>
              <a:rPr lang="he-IL" dirty="0"/>
              <a:t>יחסי של עילת התביעה של פגיעה בזכות לאוטונומיה על ידי הפיכתה לראש נזק, שלעולם לא ייפסקו פיצויים בגינו במצטבר לנזק בלתי ממוני, ואשר ייפסק במקרים המתאימים בלבד ובמשורה (</a:t>
            </a:r>
            <a:r>
              <a:rPr lang="he-IL" b="1" dirty="0"/>
              <a:t>פרשת עין טל</a:t>
            </a:r>
            <a:r>
              <a:rPr lang="he-IL" dirty="0"/>
              <a:t>). </a:t>
            </a:r>
            <a:endParaRPr lang="he-IL" dirty="0" smtClean="0"/>
          </a:p>
          <a:p>
            <a:r>
              <a:rPr lang="he-IL" dirty="0" smtClean="0"/>
              <a:t>שינוי </a:t>
            </a:r>
            <a:r>
              <a:rPr lang="he-IL" dirty="0"/>
              <a:t>אופן הוכחת התביעה על ידי הקשחת דרישות הקשר הסיבתי (</a:t>
            </a:r>
            <a:r>
              <a:rPr lang="he-IL" b="1" dirty="0"/>
              <a:t>פרשת ל.ד</a:t>
            </a:r>
            <a:r>
              <a:rPr lang="he-IL" dirty="0" smtClean="0"/>
              <a:t>)</a:t>
            </a:r>
          </a:p>
          <a:p>
            <a:r>
              <a:rPr lang="he-IL" dirty="0" smtClean="0"/>
              <a:t> </a:t>
            </a:r>
            <a:r>
              <a:rPr lang="he-IL" dirty="0"/>
              <a:t>העלאת רף ההוכחה בשאלת הקשר הסיבתי והקביעה שרופא שהתרשל וגרם ל"הולדה בעוולה", אינו אחראי גם לנזק שלא יכול היה לצפות </a:t>
            </a:r>
            <a:r>
              <a:rPr lang="he-IL" dirty="0" smtClean="0"/>
              <a:t>(</a:t>
            </a:r>
            <a:r>
              <a:rPr lang="he-IL" b="1" dirty="0" smtClean="0"/>
              <a:t> </a:t>
            </a:r>
            <a:r>
              <a:rPr lang="he-IL" b="1" dirty="0"/>
              <a:t>פלוני נ' קופ"ח</a:t>
            </a:r>
            <a:r>
              <a:rPr lang="he-IL" dirty="0"/>
              <a:t>)</a:t>
            </a:r>
            <a:r>
              <a:rPr lang="en-US" dirty="0"/>
              <a:t>, </a:t>
            </a:r>
            <a:r>
              <a:rPr lang="he-IL" dirty="0"/>
              <a:t> </a:t>
            </a:r>
            <a:endParaRPr lang="he-IL" dirty="0" smtClean="0"/>
          </a:p>
          <a:p>
            <a:r>
              <a:rPr lang="he-IL" dirty="0" smtClean="0"/>
              <a:t>צמצום </a:t>
            </a:r>
            <a:r>
              <a:rPr lang="he-IL" dirty="0"/>
              <a:t>תקופת ההתיישנות בתביעות הולדה בעוולה מ 25 שנה ל 7 שנים, והקשחת פרשנות המועד ממנו צריך למנות את מרוץ ההתיישנות (</a:t>
            </a:r>
            <a:r>
              <a:rPr lang="he-IL" b="1" dirty="0"/>
              <a:t>פרשת גיא </a:t>
            </a:r>
            <a:r>
              <a:rPr lang="he-IL" b="1" dirty="0" err="1"/>
              <a:t>ליפל</a:t>
            </a:r>
            <a:r>
              <a:rPr lang="he-IL" dirty="0"/>
              <a:t>), </a:t>
            </a:r>
            <a:endParaRPr lang="he-IL" dirty="0" smtClean="0"/>
          </a:p>
          <a:p>
            <a:r>
              <a:rPr lang="he-IL" dirty="0" smtClean="0"/>
              <a:t>התערבות בחקיקת משנה (תקנות ההיוון) הריבית </a:t>
            </a:r>
            <a:r>
              <a:rPr lang="he-IL" dirty="0"/>
              <a:t>לפיה צריך לחשב את היוון הפיצויים בנזקי גוף פסק ביהמ"ש העליון , שיש להשאיר על כנה את הריבית על 3% על אף שקביעה זו סותרת את תקנות הביטוח הלאומי (</a:t>
            </a:r>
            <a:r>
              <a:rPr lang="he-IL" b="1" dirty="0"/>
              <a:t>פרשת הפול</a:t>
            </a:r>
            <a:r>
              <a:rPr lang="he-IL" b="1" dirty="0" smtClean="0"/>
              <a:t>).</a:t>
            </a:r>
          </a:p>
          <a:p>
            <a:pPr marL="0" indent="0">
              <a:buNone/>
            </a:pPr>
            <a:endParaRPr lang="en-US" dirty="0"/>
          </a:p>
          <a:p>
            <a:endParaRPr lang="he-IL" dirty="0"/>
          </a:p>
        </p:txBody>
      </p:sp>
      <p:sp>
        <p:nvSpPr>
          <p:cNvPr id="4" name="Footer Placeholder 3"/>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5" name="Slide Number Placeholder 4"/>
          <p:cNvSpPr>
            <a:spLocks noGrp="1"/>
          </p:cNvSpPr>
          <p:nvPr>
            <p:ph type="sldNum" sz="quarter" idx="12"/>
          </p:nvPr>
        </p:nvSpPr>
        <p:spPr/>
        <p:txBody>
          <a:bodyPr/>
          <a:lstStyle/>
          <a:p>
            <a:pPr>
              <a:defRPr/>
            </a:pPr>
            <a:fld id="{F5126F94-84A1-4ECD-B4F3-0B9AA0EDEACE}" type="slidenum">
              <a:rPr lang="he-IL" smtClean="0"/>
              <a:pPr>
                <a:defRPr/>
              </a:pPr>
              <a:t>4</a:t>
            </a:fld>
            <a:endParaRPr lang="he-IL" dirty="0"/>
          </a:p>
        </p:txBody>
      </p:sp>
    </p:spTree>
    <p:extLst>
      <p:ext uri="{BB962C8B-B14F-4D97-AF65-F5344CB8AC3E}">
        <p14:creationId xmlns:p14="http://schemas.microsoft.com/office/powerpoint/2010/main" val="2048051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274769" cy="731168"/>
          </a:xfrm>
        </p:spPr>
        <p:txBody>
          <a:bodyPr>
            <a:normAutofit/>
          </a:bodyPr>
          <a:lstStyle/>
          <a:p>
            <a:r>
              <a:rPr lang="he-IL" dirty="0" smtClean="0">
                <a:solidFill>
                  <a:srgbClr val="7030A0"/>
                </a:solidFill>
              </a:rPr>
              <a:t>סעיפי התיישנות בתביעה לנזקי גוף  </a:t>
            </a:r>
            <a:endParaRPr lang="he-IL" dirty="0">
              <a:solidFill>
                <a:srgbClr val="7030A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64348769"/>
              </p:ext>
            </p:extLst>
          </p:nvPr>
        </p:nvGraphicFramePr>
        <p:xfrm>
          <a:off x="1043608" y="4511384"/>
          <a:ext cx="5976664" cy="1783080"/>
        </p:xfrm>
        <a:graphic>
          <a:graphicData uri="http://schemas.openxmlformats.org/drawingml/2006/table">
            <a:tbl>
              <a:tblPr rtl="1">
                <a:tableStyleId>{5C22544A-7EE6-4342-B048-85BDC9FD1C3A}</a:tableStyleId>
              </a:tblPr>
              <a:tblGrid>
                <a:gridCol w="5976664"/>
              </a:tblGrid>
              <a:tr h="173736">
                <a:tc>
                  <a:txBody>
                    <a:bodyPr/>
                    <a:lstStyle/>
                    <a:p>
                      <a:pPr marL="342900" indent="-342900" algn="just" rtl="1">
                        <a:lnSpc>
                          <a:spcPct val="150000"/>
                        </a:lnSpc>
                        <a:spcAft>
                          <a:spcPts val="0"/>
                        </a:spcAft>
                        <a:tabLst>
                          <a:tab pos="342900" algn="l"/>
                          <a:tab pos="4503420" algn="r"/>
                        </a:tabLst>
                      </a:pPr>
                      <a:r>
                        <a:rPr lang="he-IL" sz="1300" dirty="0">
                          <a:effectLst/>
                        </a:rPr>
                        <a:t>6.     תקופת ההתיישנות מתחילה ביום שבו נולדה עילת התובענה.</a:t>
                      </a:r>
                      <a:endParaRPr lang="en-US" sz="1200" dirty="0">
                        <a:effectLst/>
                        <a:latin typeface="Times New Roman" panose="02020603050405020304" pitchFamily="18" charset="0"/>
                        <a:ea typeface="Times New Roman" panose="02020603050405020304" pitchFamily="18" charset="0"/>
                        <a:cs typeface="David" panose="020E0502060401010101" pitchFamily="34" charset="-79"/>
                      </a:endParaRPr>
                    </a:p>
                  </a:txBody>
                  <a:tcPr marL="68580" marR="68580" marT="0" marB="0"/>
                </a:tc>
              </a:tr>
              <a:tr h="369565">
                <a:tc>
                  <a:txBody>
                    <a:bodyPr/>
                    <a:lstStyle/>
                    <a:p>
                      <a:pPr marL="342265" indent="-342265" algn="just" rtl="1">
                        <a:lnSpc>
                          <a:spcPct val="150000"/>
                        </a:lnSpc>
                        <a:spcAft>
                          <a:spcPts val="600"/>
                        </a:spcAft>
                        <a:tabLst>
                          <a:tab pos="342900" algn="l"/>
                          <a:tab pos="4503420" algn="r"/>
                        </a:tabLst>
                      </a:pPr>
                      <a:r>
                        <a:rPr lang="he-IL" sz="1300" dirty="0">
                          <a:effectLst/>
                        </a:rPr>
                        <a:t>7.   היתה עילת התובענה תרמית או אונאה מצד הנתבע, תתחיל תקופת ההתיישנות ביום שבו נודעה לתובע התרמית או האונאה. </a:t>
                      </a:r>
                      <a:endParaRPr lang="en-US" sz="1200" dirty="0">
                        <a:effectLst/>
                        <a:latin typeface="Times New Roman" panose="02020603050405020304" pitchFamily="18" charset="0"/>
                        <a:ea typeface="Times New Roman" panose="02020603050405020304" pitchFamily="18" charset="0"/>
                        <a:cs typeface="David" panose="020E0502060401010101" pitchFamily="34" charset="-79"/>
                      </a:endParaRPr>
                    </a:p>
                  </a:txBody>
                  <a:tcPr marL="68580" marR="68580" marT="0" marB="0"/>
                </a:tc>
              </a:tr>
              <a:tr h="565395">
                <a:tc>
                  <a:txBody>
                    <a:bodyPr/>
                    <a:lstStyle/>
                    <a:p>
                      <a:pPr marL="342265" indent="-342265" algn="just" rtl="1">
                        <a:lnSpc>
                          <a:spcPct val="150000"/>
                        </a:lnSpc>
                        <a:spcAft>
                          <a:spcPts val="600"/>
                        </a:spcAft>
                        <a:tabLst>
                          <a:tab pos="396240" algn="l"/>
                          <a:tab pos="4503420" algn="r"/>
                        </a:tabLst>
                      </a:pPr>
                      <a:r>
                        <a:rPr lang="he-IL" sz="1300" dirty="0">
                          <a:effectLst/>
                        </a:rPr>
                        <a:t>8.     נעלמו מן התובע העובדות המהוות את עילת התובענה, מסיבות שלא היו תלויות בו ושאף בזהירות סבירה לא יכול היה למנוע אותן, תתחיל תקופת ההתיישנות ביום שבו נודעו לתובע עובדות אלה. </a:t>
                      </a:r>
                      <a:endParaRPr lang="en-US" sz="1200" dirty="0">
                        <a:effectLst/>
                        <a:latin typeface="Times New Roman" panose="02020603050405020304" pitchFamily="18" charset="0"/>
                        <a:ea typeface="Times New Roman" panose="02020603050405020304" pitchFamily="18" charset="0"/>
                        <a:cs typeface="David" panose="020E0502060401010101" pitchFamily="34" charset="-79"/>
                      </a:endParaRPr>
                    </a:p>
                  </a:txBody>
                  <a:tcPr marL="68580" marR="68580" marT="0" marB="0"/>
                </a:tc>
              </a:tr>
            </a:tbl>
          </a:graphicData>
        </a:graphic>
      </p:graphicFrame>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5</a:t>
            </a:fld>
            <a:endParaRPr lang="he-IL"/>
          </a:p>
        </p:txBody>
      </p:sp>
      <p:graphicFrame>
        <p:nvGraphicFramePr>
          <p:cNvPr id="10" name="Table 9"/>
          <p:cNvGraphicFramePr>
            <a:graphicFrameLocks noGrp="1"/>
          </p:cNvGraphicFramePr>
          <p:nvPr>
            <p:extLst>
              <p:ext uri="{D42A27DB-BD31-4B8C-83A1-F6EECF244321}">
                <p14:modId xmlns:p14="http://schemas.microsoft.com/office/powerpoint/2010/main" val="3544520401"/>
              </p:ext>
            </p:extLst>
          </p:nvPr>
        </p:nvGraphicFramePr>
        <p:xfrm>
          <a:off x="1043609" y="1628800"/>
          <a:ext cx="6624736" cy="2438496"/>
        </p:xfrm>
        <a:graphic>
          <a:graphicData uri="http://schemas.openxmlformats.org/drawingml/2006/table">
            <a:tbl>
              <a:tblPr rtl="1">
                <a:tableStyleId>{5C22544A-7EE6-4342-B048-85BDC9FD1C3A}</a:tableStyleId>
              </a:tblPr>
              <a:tblGrid>
                <a:gridCol w="1094522"/>
                <a:gridCol w="5530214"/>
              </a:tblGrid>
              <a:tr h="2438496">
                <a:tc>
                  <a:txBody>
                    <a:bodyPr/>
                    <a:lstStyle/>
                    <a:p>
                      <a:pPr algn="just" rtl="1">
                        <a:lnSpc>
                          <a:spcPct val="150000"/>
                        </a:lnSpc>
                        <a:spcAft>
                          <a:spcPts val="0"/>
                        </a:spcAft>
                      </a:pPr>
                      <a:r>
                        <a:rPr lang="he-IL" sz="1200" dirty="0">
                          <a:effectLst/>
                        </a:rPr>
                        <a:t>תחילת ההתיישנות</a:t>
                      </a:r>
                      <a:endParaRPr lang="en-US" sz="1200" dirty="0">
                        <a:effectLst/>
                        <a:latin typeface="Times New Roman" panose="02020603050405020304" pitchFamily="18" charset="0"/>
                        <a:ea typeface="Times New Roman" panose="02020603050405020304" pitchFamily="18" charset="0"/>
                        <a:cs typeface="David" panose="020E0502060401010101" pitchFamily="34" charset="-79"/>
                      </a:endParaRPr>
                    </a:p>
                  </a:txBody>
                  <a:tcPr marL="68580" marR="68580" marT="0" marB="0"/>
                </a:tc>
                <a:tc>
                  <a:txBody>
                    <a:bodyPr/>
                    <a:lstStyle/>
                    <a:p>
                      <a:pPr marL="342900" indent="-342900" algn="just" rtl="1">
                        <a:lnSpc>
                          <a:spcPct val="150000"/>
                        </a:lnSpc>
                        <a:spcAft>
                          <a:spcPts val="0"/>
                        </a:spcAft>
                        <a:tabLst>
                          <a:tab pos="342900" algn="l"/>
                          <a:tab pos="4503420" algn="r"/>
                        </a:tabLst>
                      </a:pPr>
                      <a:r>
                        <a:rPr lang="he-IL" sz="1300" dirty="0">
                          <a:effectLst/>
                        </a:rPr>
                        <a:t>89.   </a:t>
                      </a:r>
                      <a:r>
                        <a:rPr lang="he-IL" sz="1300" dirty="0" smtClean="0">
                          <a:effectLst/>
                        </a:rPr>
                        <a:t>לעניין </a:t>
                      </a:r>
                      <a:r>
                        <a:rPr lang="he-IL" sz="1300" dirty="0">
                          <a:effectLst/>
                        </a:rPr>
                        <a:t>תקופת התיישנות בתובענות על עוולות - "היום שנולדה עילת התובענה" הוא אחד מאלה: </a:t>
                      </a:r>
                      <a:endParaRPr lang="en-US" sz="1200" dirty="0">
                        <a:effectLst/>
                      </a:endParaRPr>
                    </a:p>
                    <a:p>
                      <a:pPr marL="342900" indent="-342900" algn="just" rtl="1">
                        <a:lnSpc>
                          <a:spcPct val="150000"/>
                        </a:lnSpc>
                        <a:spcAft>
                          <a:spcPts val="0"/>
                        </a:spcAft>
                        <a:tabLst>
                          <a:tab pos="342900" algn="l"/>
                          <a:tab pos="4503420" algn="r"/>
                        </a:tabLst>
                      </a:pPr>
                      <a:r>
                        <a:rPr lang="he-IL" sz="1300" dirty="0">
                          <a:effectLst/>
                        </a:rPr>
                        <a:t>         (1)   מקום שעילת התובענה היא מעשה או מחדל - היום שבו אירע אותו מעשה או מחדל; היה המעשה או המחדל נמשך והולך - היום שבו חדל; </a:t>
                      </a:r>
                      <a:endParaRPr lang="en-US" sz="1200" dirty="0">
                        <a:effectLst/>
                      </a:endParaRPr>
                    </a:p>
                    <a:p>
                      <a:pPr marL="342265" indent="-342265" algn="just" rtl="1">
                        <a:lnSpc>
                          <a:spcPct val="150000"/>
                        </a:lnSpc>
                        <a:spcAft>
                          <a:spcPts val="0"/>
                        </a:spcAft>
                        <a:tabLst>
                          <a:tab pos="342900" algn="l"/>
                          <a:tab pos="4503420" algn="r"/>
                        </a:tabLst>
                      </a:pPr>
                      <a:r>
                        <a:rPr lang="he-IL" sz="1300" dirty="0">
                          <a:effectLst/>
                        </a:rPr>
                        <a:t>         (2)   מקום שעילת התובענה היא נזק שנגרם על ידי מעשה או מחדל - היום שבו אירע אותו נזק; לא נתגלה הנזק ביום שאירע - היום שבו נתגלה הנזק, אלא שבמקרה אחרון זה תתיישן התובענה אם לא הוגשה תוך עשר שנים מיום אירוע הנזק.</a:t>
                      </a:r>
                      <a:endParaRPr lang="en-US" sz="1200" dirty="0">
                        <a:effectLst/>
                        <a:latin typeface="Times New Roman" panose="02020603050405020304" pitchFamily="18" charset="0"/>
                        <a:ea typeface="Times New Roman" panose="02020603050405020304" pitchFamily="18" charset="0"/>
                        <a:cs typeface="David" panose="020E0502060401010101" pitchFamily="34" charset="-79"/>
                      </a:endParaRPr>
                    </a:p>
                  </a:txBody>
                  <a:tcPr marL="68580" marR="68580" marT="0" marB="0"/>
                </a:tc>
              </a:tr>
            </a:tbl>
          </a:graphicData>
        </a:graphic>
      </p:graphicFrame>
    </p:spTree>
    <p:extLst>
      <p:ext uri="{BB962C8B-B14F-4D97-AF65-F5344CB8AC3E}">
        <p14:creationId xmlns:p14="http://schemas.microsoft.com/office/powerpoint/2010/main" val="1505038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116632"/>
            <a:ext cx="8316416" cy="576064"/>
          </a:xfrm>
        </p:spPr>
        <p:txBody>
          <a:bodyPr>
            <a:normAutofit fontScale="90000"/>
          </a:bodyPr>
          <a:lstStyle/>
          <a:p>
            <a:pPr algn="ctr"/>
            <a:r>
              <a:rPr lang="he-IL" dirty="0" smtClean="0">
                <a:solidFill>
                  <a:srgbClr val="7030A0"/>
                </a:solidFill>
              </a:rPr>
              <a:t>סע' 89(2) או סע</a:t>
            </a:r>
            <a:r>
              <a:rPr lang="he-IL" dirty="0">
                <a:solidFill>
                  <a:srgbClr val="7030A0"/>
                </a:solidFill>
              </a:rPr>
              <a:t>' </a:t>
            </a:r>
            <a:r>
              <a:rPr lang="he-IL" dirty="0" smtClean="0">
                <a:solidFill>
                  <a:srgbClr val="7030A0"/>
                </a:solidFill>
              </a:rPr>
              <a:t>8 - התיישנות שלא מדעת  </a:t>
            </a:r>
            <a:endParaRPr lang="he-IL" dirty="0">
              <a:solidFill>
                <a:srgbClr val="7030A0"/>
              </a:solidFill>
            </a:endParaRPr>
          </a:p>
        </p:txBody>
      </p:sp>
      <p:sp>
        <p:nvSpPr>
          <p:cNvPr id="3" name="Content Placeholder 2"/>
          <p:cNvSpPr>
            <a:spLocks noGrp="1"/>
          </p:cNvSpPr>
          <p:nvPr>
            <p:ph idx="1"/>
          </p:nvPr>
        </p:nvSpPr>
        <p:spPr>
          <a:xfrm>
            <a:off x="395536" y="1052736"/>
            <a:ext cx="8640960" cy="6408712"/>
          </a:xfrm>
        </p:spPr>
        <p:txBody>
          <a:bodyPr>
            <a:noAutofit/>
          </a:bodyPr>
          <a:lstStyle/>
          <a:p>
            <a:pPr lvl="0" algn="just"/>
            <a:r>
              <a:rPr lang="he-IL" sz="2000" dirty="0" smtClean="0"/>
              <a:t>הפסיקה פירשה את המונח "נזק" בצמצום רב. </a:t>
            </a:r>
          </a:p>
          <a:p>
            <a:pPr lvl="0" algn="just"/>
            <a:r>
              <a:rPr lang="he-IL" sz="2000" dirty="0" smtClean="0"/>
              <a:t>ע"א </a:t>
            </a:r>
            <a:r>
              <a:rPr lang="he-IL" sz="2000" dirty="0"/>
              <a:t>7680/13 </a:t>
            </a:r>
            <a:r>
              <a:rPr lang="he-IL" sz="2000" b="1" dirty="0"/>
              <a:t>פרי נ' שרותי בריאות כללית</a:t>
            </a:r>
            <a:r>
              <a:rPr lang="he-IL" sz="2000" dirty="0"/>
              <a:t>, מיום 11.2.15 </a:t>
            </a:r>
            <a:r>
              <a:rPr lang="he-IL" sz="2000" dirty="0" smtClean="0"/>
              <a:t>אישה שאובחנה עם </a:t>
            </a:r>
            <a:r>
              <a:rPr lang="he-IL" sz="2000" dirty="0" err="1" smtClean="0"/>
              <a:t>הפטטיטיס</a:t>
            </a:r>
            <a:r>
              <a:rPr lang="he-IL" sz="2000" dirty="0" smtClean="0"/>
              <a:t> </a:t>
            </a:r>
            <a:r>
              <a:rPr lang="en-US" sz="2000" dirty="0" smtClean="0"/>
              <a:t>C </a:t>
            </a:r>
            <a:r>
              <a:rPr lang="he-IL" sz="2000" dirty="0" smtClean="0"/>
              <a:t> ב 2000 אך פנתה לייעוץ משפטי רק אחרי </a:t>
            </a:r>
            <a:r>
              <a:rPr lang="he-IL" sz="2000" dirty="0" smtClean="0"/>
              <a:t>התגבשות נזק </a:t>
            </a:r>
            <a:r>
              <a:rPr lang="he-IL" sz="2000" dirty="0"/>
              <a:t>(</a:t>
            </a:r>
            <a:r>
              <a:rPr lang="he-IL" sz="2000" dirty="0" smtClean="0"/>
              <a:t>השתלת </a:t>
            </a:r>
            <a:r>
              <a:rPr lang="he-IL" sz="2000" dirty="0" smtClean="0"/>
              <a:t>כבד (2008) התביעה הוגשה ב 2012.  </a:t>
            </a:r>
            <a:endParaRPr lang="he-IL" sz="2000" dirty="0" smtClean="0"/>
          </a:p>
          <a:p>
            <a:pPr lvl="0" algn="just"/>
            <a:r>
              <a:rPr lang="he-IL" sz="2000" dirty="0" smtClean="0"/>
              <a:t>פס"ד </a:t>
            </a:r>
            <a:r>
              <a:rPr lang="he-IL" sz="2000" dirty="0" smtClean="0"/>
              <a:t>רבקה פרי קובע כי הנזק מתגבש ממועד האבחנה, לכן סע' 89(2)  ניסוח הסעיף בפק הנזיקין (1940) </a:t>
            </a:r>
            <a:r>
              <a:rPr lang="he-IL" sz="2000" dirty="0" smtClean="0">
                <a:solidFill>
                  <a:srgbClr val="00B050"/>
                </a:solidFill>
              </a:rPr>
              <a:t>לא מתאים </a:t>
            </a:r>
            <a:r>
              <a:rPr lang="he-IL" sz="2000" dirty="0" smtClean="0">
                <a:solidFill>
                  <a:srgbClr val="00B050"/>
                </a:solidFill>
              </a:rPr>
              <a:t>למציאות התפתחות המדעית של ימינו</a:t>
            </a:r>
            <a:r>
              <a:rPr lang="he-IL" sz="2000" dirty="0" smtClean="0"/>
              <a:t>.</a:t>
            </a:r>
            <a:endParaRPr lang="he-IL" sz="2000" dirty="0" smtClean="0"/>
          </a:p>
          <a:p>
            <a:pPr lvl="0" algn="just"/>
            <a:r>
              <a:rPr lang="he-IL" sz="2000" dirty="0" smtClean="0"/>
              <a:t>סע' 8 לחוק ההתיישנות תנאי </a:t>
            </a:r>
            <a:r>
              <a:rPr lang="he-IL" sz="2000" dirty="0"/>
              <a:t>הסעיף : נעלמו מהתובע העובדות; עובדות מהותיות; מסיבות שאינן תלויות בתובע; התובע לא יכול למונען אף בנקטו זהירות סבירה</a:t>
            </a:r>
            <a:endParaRPr lang="en-US" sz="2000" dirty="0"/>
          </a:p>
          <a:p>
            <a:pPr algn="just"/>
            <a:r>
              <a:rPr lang="en-US" sz="2000" dirty="0"/>
              <a:t> </a:t>
            </a:r>
            <a:r>
              <a:rPr lang="he-IL" sz="2000" b="1" dirty="0" smtClean="0">
                <a:solidFill>
                  <a:srgbClr val="00B050"/>
                </a:solidFill>
              </a:rPr>
              <a:t>עובדות </a:t>
            </a:r>
            <a:r>
              <a:rPr lang="he-IL" sz="2000" b="1" dirty="0">
                <a:solidFill>
                  <a:srgbClr val="00B050"/>
                </a:solidFill>
              </a:rPr>
              <a:t>מהותיות- </a:t>
            </a:r>
            <a:r>
              <a:rPr lang="he-IL" sz="2000" dirty="0"/>
              <a:t>כל מה שחיוני </a:t>
            </a:r>
            <a:r>
              <a:rPr lang="he-IL" sz="2000" dirty="0" smtClean="0"/>
              <a:t>להצלחת </a:t>
            </a:r>
            <a:r>
              <a:rPr lang="he-IL" sz="2000" dirty="0"/>
              <a:t>תביעה- </a:t>
            </a:r>
            <a:r>
              <a:rPr lang="he-IL" sz="2000" dirty="0" smtClean="0"/>
              <a:t>קש"ס</a:t>
            </a:r>
            <a:r>
              <a:rPr lang="he-IL" sz="2000" dirty="0"/>
              <a:t>, ידיעת תובע שנפגע, זהות הנתבע, שהייתה </a:t>
            </a:r>
            <a:r>
              <a:rPr lang="he-IL" sz="2000" dirty="0" smtClean="0"/>
              <a:t>התרשלות- </a:t>
            </a:r>
            <a:r>
              <a:rPr lang="he-IL" sz="2000" dirty="0"/>
              <a:t>ע"א 2387/06 </a:t>
            </a:r>
            <a:r>
              <a:rPr lang="he-IL" sz="2000" b="1" dirty="0"/>
              <a:t>פלונית נ' </a:t>
            </a:r>
            <a:r>
              <a:rPr lang="he-IL" sz="2000" b="1" dirty="0" smtClean="0"/>
              <a:t>טבע</a:t>
            </a:r>
            <a:r>
              <a:rPr lang="he-IL" sz="2000" dirty="0" smtClean="0"/>
              <a:t> </a:t>
            </a:r>
            <a:r>
              <a:rPr lang="he-IL" sz="2000" dirty="0"/>
              <a:t>31.8.08 </a:t>
            </a:r>
            <a:endParaRPr lang="en-US" sz="2000" dirty="0"/>
          </a:p>
          <a:p>
            <a:pPr algn="just"/>
            <a:r>
              <a:rPr lang="he-IL" sz="2000" dirty="0"/>
              <a:t> </a:t>
            </a:r>
            <a:r>
              <a:rPr lang="he-IL" sz="2000" b="1" dirty="0" smtClean="0">
                <a:solidFill>
                  <a:srgbClr val="00B050"/>
                </a:solidFill>
              </a:rPr>
              <a:t>מהן העובדות המהותיות בתביעת של "הולדה בעוולה"?</a:t>
            </a:r>
          </a:p>
          <a:p>
            <a:pPr algn="just"/>
            <a:r>
              <a:rPr lang="he-IL" sz="2000" dirty="0" smtClean="0"/>
              <a:t>(1) ידיעה על קיומו של מום מולד  (2) שהתרחש במעקב ההריון (3) שהייתה רשלנות (4) זהות הנתבע (מוסד רפואי או רופא מטפל ו/או ייעוץ מקצועי (5) עיתוי הרשלנות (6) קש"ס (א)  – בין אי גילוי המום והאפשרות לגלותו (7) קש"ס (ב)אילו היה נמסר המידע אודות המום התובעת הייתה מבקשת להפסיק ההריון.</a:t>
            </a:r>
            <a:endParaRPr lang="en-US" sz="2000" dirty="0"/>
          </a:p>
          <a:p>
            <a:pPr algn="just"/>
            <a:endParaRPr lang="he-IL" sz="2000" dirty="0"/>
          </a:p>
        </p:txBody>
      </p:sp>
      <p:sp>
        <p:nvSpPr>
          <p:cNvPr id="4" name="Footer Placeholder 3"/>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5" name="Slide Number Placeholder 4"/>
          <p:cNvSpPr>
            <a:spLocks noGrp="1"/>
          </p:cNvSpPr>
          <p:nvPr>
            <p:ph type="sldNum" sz="quarter" idx="12"/>
          </p:nvPr>
        </p:nvSpPr>
        <p:spPr/>
        <p:txBody>
          <a:bodyPr/>
          <a:lstStyle/>
          <a:p>
            <a:pPr>
              <a:defRPr/>
            </a:pPr>
            <a:fld id="{F5126F94-84A1-4ECD-B4F3-0B9AA0EDEACE}" type="slidenum">
              <a:rPr lang="he-IL" smtClean="0"/>
              <a:pPr>
                <a:defRPr/>
              </a:pPr>
              <a:t>6</a:t>
            </a:fld>
            <a:endParaRPr lang="he-IL"/>
          </a:p>
        </p:txBody>
      </p:sp>
    </p:spTree>
    <p:extLst>
      <p:ext uri="{BB962C8B-B14F-4D97-AF65-F5344CB8AC3E}">
        <p14:creationId xmlns:p14="http://schemas.microsoft.com/office/powerpoint/2010/main" val="412105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107504" y="405160"/>
            <a:ext cx="8928992" cy="863600"/>
          </a:xfrm>
        </p:spPr>
        <p:txBody>
          <a:bodyPr>
            <a:normAutofit fontScale="90000"/>
          </a:bodyPr>
          <a:lstStyle/>
          <a:p>
            <a:pPr algn="ctr" fontAlgn="auto">
              <a:spcAft>
                <a:spcPts val="0"/>
              </a:spcAft>
              <a:defRPr/>
            </a:pPr>
            <a:r>
              <a:rPr lang="he-IL" sz="3100" dirty="0" smtClean="0">
                <a:solidFill>
                  <a:srgbClr val="7030A0"/>
                </a:solidFill>
                <a:effectLst>
                  <a:outerShdw blurRad="38100" dist="38100" dir="2700000" algn="tl">
                    <a:srgbClr val="FFFFFF"/>
                  </a:outerShdw>
                </a:effectLst>
              </a:rPr>
              <a:t>הפרשנות שניתנה בפסיקה לשאלת ההתיישנות שלא מדעת  "מתי נולדה עילת התביעה</a:t>
            </a:r>
            <a:r>
              <a:rPr lang="he-IL" dirty="0" smtClean="0">
                <a:solidFill>
                  <a:srgbClr val="7030A0"/>
                </a:solidFill>
                <a:effectLst>
                  <a:outerShdw blurRad="38100" dist="38100" dir="2700000" algn="tl">
                    <a:srgbClr val="FFFFFF"/>
                  </a:outerShdw>
                </a:effectLst>
              </a:rPr>
              <a:t>"?</a:t>
            </a:r>
            <a:endParaRPr lang="en-US" dirty="0" smtClean="0">
              <a:solidFill>
                <a:srgbClr val="7030A0"/>
              </a:solidFill>
              <a:effectLst>
                <a:outerShdw blurRad="38100" dist="38100" dir="2700000" algn="tl">
                  <a:srgbClr val="FFFFFF"/>
                </a:outerShdw>
              </a:effectLst>
            </a:endParaRPr>
          </a:p>
        </p:txBody>
      </p:sp>
      <p:sp>
        <p:nvSpPr>
          <p:cNvPr id="21508" name="Rectangle 3"/>
          <p:cNvSpPr>
            <a:spLocks noGrp="1" noChangeArrowheads="1"/>
          </p:cNvSpPr>
          <p:nvPr>
            <p:ph idx="1"/>
          </p:nvPr>
        </p:nvSpPr>
        <p:spPr>
          <a:xfrm>
            <a:off x="395288" y="1651383"/>
            <a:ext cx="8424862" cy="4660518"/>
          </a:xfrm>
        </p:spPr>
        <p:txBody>
          <a:bodyPr anchor="ctr">
            <a:normAutofit/>
          </a:bodyPr>
          <a:lstStyle/>
          <a:p>
            <a:pPr lvl="0" algn="just" rtl="1"/>
            <a:r>
              <a:rPr lang="he-IL" sz="2400" dirty="0" smtClean="0"/>
              <a:t>אפשר לסכם את ההלכה הפסוקה הנוהגת כיום בשאלת ההתיישנות שלא מדעת בתמצית 2 התנאים הבאים:</a:t>
            </a:r>
          </a:p>
          <a:p>
            <a:pPr lvl="0" algn="just" rtl="1"/>
            <a:r>
              <a:rPr lang="he-IL" sz="2400" dirty="0"/>
              <a:t>(</a:t>
            </a:r>
            <a:r>
              <a:rPr lang="he-IL" sz="2400" dirty="0" smtClean="0"/>
              <a:t>רע"א </a:t>
            </a:r>
            <a:r>
              <a:rPr lang="he-IL" sz="2400" dirty="0"/>
              <a:t>1101/20 </a:t>
            </a:r>
            <a:r>
              <a:rPr lang="he-IL" sz="2400" u="sng" dirty="0"/>
              <a:t>שירותי בריאות כללית נ' פלוני ואח'</a:t>
            </a:r>
            <a:r>
              <a:rPr lang="he-IL" sz="2400" dirty="0"/>
              <a:t> (21.5.20) </a:t>
            </a:r>
            <a:endParaRPr lang="he-IL" sz="2400" dirty="0" smtClean="0"/>
          </a:p>
          <a:p>
            <a:pPr lvl="0" algn="just" rtl="1"/>
            <a:r>
              <a:rPr lang="he-IL" sz="2400" dirty="0" smtClean="0"/>
              <a:t>תחילת </a:t>
            </a:r>
            <a:r>
              <a:rPr lang="he-IL" sz="2400" dirty="0"/>
              <a:t>מרוץ ההתיישנות תושעה במקרים שבהם התקיימו שני תנאים </a:t>
            </a:r>
            <a:r>
              <a:rPr lang="he-IL" sz="2400" u="sng" dirty="0"/>
              <a:t>מצטברים</a:t>
            </a:r>
            <a:r>
              <a:rPr lang="he-IL" sz="2400" u="sng" dirty="0" smtClean="0"/>
              <a:t>: אי ידיעה סובייקטיבית ואי ידיעה אובייקטיבית.</a:t>
            </a:r>
            <a:endParaRPr lang="en-US" sz="2400" dirty="0"/>
          </a:p>
          <a:p>
            <a:pPr algn="just" rtl="1"/>
            <a:r>
              <a:rPr lang="he-IL" sz="2400" dirty="0" smtClean="0"/>
              <a:t>לדעתנו ניסיון החיים מלמד שהתנאים הנ"ל לא מתאימים לתביעות של הולדה בעוולה בהן היקף הנזק מאובחן זמן רב לאחר התרחשותו ולכן יישום התנאים הנ"ל מאולץ וקורא לשינוי </a:t>
            </a:r>
          </a:p>
        </p:txBody>
      </p:sp>
      <p:sp>
        <p:nvSpPr>
          <p:cNvPr id="5" name="Footer Placeholder 4"/>
          <p:cNvSpPr>
            <a:spLocks noGrp="1"/>
          </p:cNvSpPr>
          <p:nvPr>
            <p:ph type="ftr" sz="quarter" idx="11"/>
          </p:nvPr>
        </p:nvSpPr>
        <p:spPr/>
        <p:txBody>
          <a:bodyPr/>
          <a:lstStyle/>
          <a:p>
            <a:pPr>
              <a:defRPr/>
            </a:pPr>
            <a:r>
              <a:rPr lang="he-IL"/>
              <a:t>כל הזכויות שמורות לעו"ד יונתן דייויס ©</a:t>
            </a:r>
          </a:p>
        </p:txBody>
      </p:sp>
      <p:sp>
        <p:nvSpPr>
          <p:cNvPr id="6" name="Slide Number Placeholder 5"/>
          <p:cNvSpPr>
            <a:spLocks noGrp="1"/>
          </p:cNvSpPr>
          <p:nvPr>
            <p:ph type="sldNum" sz="quarter" idx="12"/>
          </p:nvPr>
        </p:nvSpPr>
        <p:spPr/>
        <p:txBody>
          <a:bodyPr/>
          <a:lstStyle/>
          <a:p>
            <a:pPr>
              <a:defRPr/>
            </a:pPr>
            <a:fld id="{C7A4332E-0E48-4C84-8AA6-01CD57214C23}" type="slidenum">
              <a:rPr lang="he-IL"/>
              <a:pPr>
                <a:defRPr/>
              </a:pPr>
              <a:t>7</a:t>
            </a:fld>
            <a:endParaRPr lang="he-I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0"/>
            <a:ext cx="7922841" cy="836712"/>
          </a:xfrm>
        </p:spPr>
        <p:txBody>
          <a:bodyPr>
            <a:normAutofit/>
          </a:bodyPr>
          <a:lstStyle/>
          <a:p>
            <a:pPr algn="ctr"/>
            <a:r>
              <a:rPr lang="he-IL" dirty="0" smtClean="0">
                <a:solidFill>
                  <a:srgbClr val="7030A0"/>
                </a:solidFill>
              </a:rPr>
              <a:t>אבחנה מאוחרת למועד התרחשות הנזק</a:t>
            </a:r>
            <a:endParaRPr lang="he-IL" dirty="0">
              <a:solidFill>
                <a:srgbClr val="7030A0"/>
              </a:solidFill>
            </a:endParaRPr>
          </a:p>
        </p:txBody>
      </p:sp>
      <p:sp>
        <p:nvSpPr>
          <p:cNvPr id="3" name="Content Placeholder 2"/>
          <p:cNvSpPr>
            <a:spLocks noGrp="1"/>
          </p:cNvSpPr>
          <p:nvPr>
            <p:ph idx="1"/>
          </p:nvPr>
        </p:nvSpPr>
        <p:spPr>
          <a:xfrm>
            <a:off x="251520" y="620688"/>
            <a:ext cx="8712967" cy="6237312"/>
          </a:xfrm>
        </p:spPr>
        <p:txBody>
          <a:bodyPr>
            <a:noAutofit/>
          </a:bodyPr>
          <a:lstStyle/>
          <a:p>
            <a:pPr algn="r" rtl="1"/>
            <a:r>
              <a:rPr lang="he-IL" sz="2000" dirty="0" smtClean="0"/>
              <a:t>ע"פ חוק הכשרות המשפטית והאפוטרופסות תשכ"ה -1965 התובע רוכש זכויות וחובות מרגע היוולדו, ובעילה של הולדה בעוולה זכויות אלה נרכשות ע"י ההורים.</a:t>
            </a:r>
          </a:p>
          <a:p>
            <a:pPr algn="r" rtl="1"/>
            <a:r>
              <a:rPr lang="he-IL" sz="2000" dirty="0" smtClean="0">
                <a:solidFill>
                  <a:srgbClr val="FF0000"/>
                </a:solidFill>
              </a:rPr>
              <a:t>בהולדה בעוולה האבחנה של המום שלא התגלה בלידה או בסמוך לה מתרחשת בד"כ חודשים לאחר הלידה אולם עד שההורים יודעים לקשור את האבחנה לבעיה בהריון (כל שכן העובדות המהותיות) חולפים חודשים עד שנים.</a:t>
            </a:r>
          </a:p>
          <a:p>
            <a:pPr>
              <a:buFont typeface="Wingdings" panose="05000000000000000000" pitchFamily="2" charset="2"/>
              <a:buChar char="q"/>
            </a:pPr>
            <a:r>
              <a:rPr lang="he-IL" sz="2000" dirty="0" smtClean="0"/>
              <a:t>לדוגמא, אציג לדוגמא מקרה שתלוי ועומד בערעור בעליון (פלונים נ קופ"ח לאומית).</a:t>
            </a:r>
          </a:p>
          <a:p>
            <a:pPr algn="r" rtl="1"/>
            <a:r>
              <a:rPr lang="he-IL" sz="2000" dirty="0" smtClean="0"/>
              <a:t>היילוד נולד ב 25.12.2010</a:t>
            </a:r>
          </a:p>
          <a:p>
            <a:pPr algn="r" rtl="1"/>
            <a:r>
              <a:rPr lang="he-IL" sz="2000" dirty="0" smtClean="0"/>
              <a:t>ביום 11.5.2011 נבדק בבדיקה בטיפת חלב משם הופנה לבירור</a:t>
            </a:r>
          </a:p>
          <a:p>
            <a:pPr algn="r" rtl="1"/>
            <a:r>
              <a:rPr lang="he-IL" sz="2000" dirty="0" smtClean="0"/>
              <a:t>תוך ימים  עבר היילוד בדיקות דימות (</a:t>
            </a:r>
            <a:r>
              <a:rPr lang="en-US" sz="2000" dirty="0" smtClean="0"/>
              <a:t>US</a:t>
            </a:r>
            <a:r>
              <a:rPr lang="he-IL" sz="2000" dirty="0" smtClean="0"/>
              <a:t>,</a:t>
            </a:r>
            <a:r>
              <a:rPr lang="en-US" sz="2000" dirty="0" smtClean="0"/>
              <a:t>CT</a:t>
            </a:r>
            <a:r>
              <a:rPr lang="he-IL" sz="2000" dirty="0" smtClean="0"/>
              <a:t> ו – </a:t>
            </a:r>
            <a:r>
              <a:rPr lang="en-US" sz="2000" dirty="0" smtClean="0"/>
              <a:t>MRI</a:t>
            </a:r>
            <a:r>
              <a:rPr lang="he-IL" sz="2000" dirty="0" smtClean="0"/>
              <a:t>) ועלה חשד לתסמונת </a:t>
            </a:r>
            <a:r>
              <a:rPr lang="he-IL" sz="2000" dirty="0" err="1" smtClean="0"/>
              <a:t>דנדי</a:t>
            </a:r>
            <a:r>
              <a:rPr lang="he-IL" sz="2000" dirty="0" smtClean="0"/>
              <a:t> ווקר</a:t>
            </a:r>
            <a:r>
              <a:rPr lang="he-IL" sz="2000" dirty="0" smtClean="0"/>
              <a:t>. </a:t>
            </a:r>
            <a:r>
              <a:rPr lang="he-IL" sz="2000" b="1" dirty="0" smtClean="0"/>
              <a:t>ההורים יודעו אודות החשד אבל לא הבינו המשמעות</a:t>
            </a:r>
            <a:endParaRPr lang="he-IL" sz="2000" b="1" dirty="0" smtClean="0"/>
          </a:p>
          <a:p>
            <a:pPr algn="r" rtl="1"/>
            <a:r>
              <a:rPr lang="he-IL" sz="2000" dirty="0" smtClean="0"/>
              <a:t>ביום 15.5.2011 אושפז היילוד בביה"ח לצורך הכנסת שאנט.</a:t>
            </a:r>
          </a:p>
          <a:p>
            <a:pPr algn="r" rtl="1"/>
            <a:r>
              <a:rPr lang="he-IL" sz="2000" dirty="0" smtClean="0"/>
              <a:t>במהלך האשפוז דיווחו הרופאים להורים שהיילוד סובל מתסמונת </a:t>
            </a:r>
            <a:r>
              <a:rPr lang="he-IL" sz="2000" dirty="0" err="1" smtClean="0"/>
              <a:t>דנדי</a:t>
            </a:r>
            <a:r>
              <a:rPr lang="he-IL" sz="2000" dirty="0" smtClean="0"/>
              <a:t> ווקר </a:t>
            </a:r>
          </a:p>
          <a:p>
            <a:pPr algn="r" rtl="1"/>
            <a:r>
              <a:rPr lang="he-IL" sz="2000" dirty="0" smtClean="0"/>
              <a:t>ביום 23.11.2011 שוחרר מאשפוז עם אבחנה של </a:t>
            </a:r>
            <a:r>
              <a:rPr lang="he-IL" sz="2000" dirty="0" err="1" smtClean="0"/>
              <a:t>דנדי</a:t>
            </a:r>
            <a:r>
              <a:rPr lang="he-IL" sz="2000" dirty="0" smtClean="0"/>
              <a:t> ווקר</a:t>
            </a:r>
          </a:p>
          <a:p>
            <a:pPr algn="r" rtl="1"/>
            <a:r>
              <a:rPr lang="he-IL" sz="2000" dirty="0" smtClean="0"/>
              <a:t>ביום 21.11.2018 הוגשה תביעה לביהמ"ש המחוזי בת"א</a:t>
            </a:r>
          </a:p>
          <a:p>
            <a:pPr algn="r" rtl="1"/>
            <a:r>
              <a:rPr lang="he-IL" sz="2000" dirty="0" smtClean="0"/>
              <a:t>הנתבעים העלו טענת התיישנות והגישו בקשה לסילוק על הסף שהתקבלה (אורנה לוי</a:t>
            </a:r>
            <a:r>
              <a:rPr lang="he-IL" sz="2000" dirty="0" smtClean="0"/>
              <a:t>) הבקשה התקבלה. ביהמ"ש נימק החלטתו לפיה האבחנה הייתה ב 11.5.11</a:t>
            </a:r>
            <a:endParaRPr lang="he-IL" sz="2000" dirty="0" smtClean="0"/>
          </a:p>
          <a:p>
            <a:pPr algn="r" rtl="1"/>
            <a:endParaRPr lang="he-IL" sz="2000" dirty="0"/>
          </a:p>
        </p:txBody>
      </p:sp>
      <p:sp>
        <p:nvSpPr>
          <p:cNvPr id="5" name="Footer Placeholder 4"/>
          <p:cNvSpPr>
            <a:spLocks noGrp="1"/>
          </p:cNvSpPr>
          <p:nvPr>
            <p:ph type="ftr" sz="quarter" idx="11"/>
          </p:nvPr>
        </p:nvSpPr>
        <p:spPr/>
        <p:txBody>
          <a:bodyPr/>
          <a:lstStyle/>
          <a:p>
            <a:pPr>
              <a:defRPr/>
            </a:pPr>
            <a:r>
              <a:rPr lang="he-IL" smtClean="0"/>
              <a:t>כל הזכויות שמורות לעו"ד יונתן דייויס ©</a:t>
            </a:r>
            <a:endParaRPr lang="he-IL"/>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8</a:t>
            </a:fld>
            <a:endParaRPr lang="he-IL"/>
          </a:p>
        </p:txBody>
      </p:sp>
    </p:spTree>
    <p:extLst>
      <p:ext uri="{BB962C8B-B14F-4D97-AF65-F5344CB8AC3E}">
        <p14:creationId xmlns:p14="http://schemas.microsoft.com/office/powerpoint/2010/main" val="1016684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138865" cy="936104"/>
          </a:xfrm>
        </p:spPr>
        <p:txBody>
          <a:bodyPr>
            <a:normAutofit fontScale="90000"/>
          </a:bodyPr>
          <a:lstStyle/>
          <a:p>
            <a:pPr algn="ctr" rtl="1"/>
            <a:r>
              <a:rPr lang="he-IL" sz="2700" b="1" dirty="0" smtClean="0">
                <a:solidFill>
                  <a:srgbClr val="7030A0"/>
                </a:solidFill>
              </a:rPr>
              <a:t>מתי  נודעו להורים רכיבי העילה (קש"ס לפי , </a:t>
            </a:r>
            <a:r>
              <a:rPr lang="he-IL" sz="2700" b="1" dirty="0">
                <a:solidFill>
                  <a:srgbClr val="7030A0"/>
                </a:solidFill>
              </a:rPr>
              <a:t>ידיעת תובע שנפגע, זהות הנתבע, שהייתה התרשלות</a:t>
            </a:r>
            <a:r>
              <a:rPr lang="he-IL" b="1" dirty="0" smtClean="0">
                <a:solidFill>
                  <a:srgbClr val="7030A0"/>
                </a:solidFill>
              </a:rPr>
              <a:t>)?</a:t>
            </a:r>
            <a:endParaRPr lang="en-US" dirty="0">
              <a:solidFill>
                <a:srgbClr val="7030A0"/>
              </a:solidFill>
            </a:endParaRPr>
          </a:p>
        </p:txBody>
      </p:sp>
      <p:sp>
        <p:nvSpPr>
          <p:cNvPr id="3" name="Content Placeholder 2"/>
          <p:cNvSpPr>
            <a:spLocks noGrp="1"/>
          </p:cNvSpPr>
          <p:nvPr>
            <p:ph idx="1"/>
          </p:nvPr>
        </p:nvSpPr>
        <p:spPr>
          <a:xfrm>
            <a:off x="323528" y="787782"/>
            <a:ext cx="8820472" cy="6070217"/>
          </a:xfrm>
        </p:spPr>
        <p:txBody>
          <a:bodyPr>
            <a:noAutofit/>
          </a:bodyPr>
          <a:lstStyle/>
          <a:p>
            <a:pPr lvl="0" algn="just" rtl="1"/>
            <a:r>
              <a:rPr lang="he-IL" sz="2000" dirty="0" smtClean="0"/>
              <a:t>התרשלות- האם </a:t>
            </a:r>
            <a:r>
              <a:rPr lang="he-IL" sz="2000" dirty="0"/>
              <a:t>אדם סביר היה מגיש תביעה באותו שלב?</a:t>
            </a:r>
            <a:endParaRPr lang="en-US" sz="2000" dirty="0"/>
          </a:p>
          <a:p>
            <a:pPr algn="just" rtl="1"/>
            <a:r>
              <a:rPr lang="he-IL" sz="2000" dirty="0" err="1"/>
              <a:t>קשס</a:t>
            </a:r>
            <a:r>
              <a:rPr lang="he-IL" sz="2000" dirty="0"/>
              <a:t>- מבחן קצה החוט- רע"א 901/07 </a:t>
            </a:r>
            <a:r>
              <a:rPr lang="he-IL" sz="2000" b="1" dirty="0"/>
              <a:t>הועדה לאנרגיה אטומית נ' </a:t>
            </a:r>
            <a:r>
              <a:rPr lang="he-IL" sz="2000" b="1" dirty="0" smtClean="0"/>
              <a:t>גיא-</a:t>
            </a:r>
            <a:r>
              <a:rPr lang="he-IL" sz="2000" b="1" dirty="0" err="1" smtClean="0"/>
              <a:t>ליפל</a:t>
            </a:r>
            <a:r>
              <a:rPr lang="he-IL" sz="2000" dirty="0"/>
              <a:t> </a:t>
            </a:r>
            <a:r>
              <a:rPr lang="he-IL" sz="2000" dirty="0" smtClean="0"/>
              <a:t>- </a:t>
            </a:r>
            <a:r>
              <a:rPr lang="he-IL" sz="2000" b="1" dirty="0" smtClean="0">
                <a:solidFill>
                  <a:srgbClr val="00B050"/>
                </a:solidFill>
              </a:rPr>
              <a:t>לא מתאים לחזקות הקש"ס בהמר – מייחסים להורים ידיעה שאין להם </a:t>
            </a:r>
            <a:endParaRPr lang="en-US" sz="2000" b="1" dirty="0">
              <a:solidFill>
                <a:srgbClr val="00B050"/>
              </a:solidFill>
            </a:endParaRPr>
          </a:p>
          <a:p>
            <a:pPr lvl="0" algn="just" rtl="1"/>
            <a:r>
              <a:rPr lang="he-IL" sz="2000" dirty="0" smtClean="0"/>
              <a:t>האם ההורים יכלו </a:t>
            </a:r>
            <a:r>
              <a:rPr lang="he-IL" sz="2000" dirty="0"/>
              <a:t>לחשוד </a:t>
            </a:r>
            <a:r>
              <a:rPr lang="he-IL" sz="2000" dirty="0" smtClean="0"/>
              <a:t>/ לקשור בין המום למעקב ההריון כדי להשעות  </a:t>
            </a:r>
            <a:r>
              <a:rPr lang="he-IL" sz="2000" dirty="0"/>
              <a:t>את </a:t>
            </a:r>
            <a:r>
              <a:rPr lang="he-IL" sz="2000" dirty="0" smtClean="0"/>
              <a:t>מרוץ </a:t>
            </a:r>
            <a:r>
              <a:rPr lang="he-IL" sz="2000" dirty="0"/>
              <a:t>ההתיישנות בכל הנוגע </a:t>
            </a:r>
            <a:r>
              <a:rPr lang="he-IL" sz="2000" dirty="0" smtClean="0"/>
              <a:t>לרכיבי העוולה  (פרשת עזבון פלונית) – </a:t>
            </a:r>
          </a:p>
          <a:p>
            <a:pPr marL="0" lvl="0" indent="0" algn="just" rtl="1">
              <a:buNone/>
            </a:pPr>
            <a:r>
              <a:rPr lang="he-IL" sz="2000" dirty="0"/>
              <a:t> </a:t>
            </a:r>
            <a:r>
              <a:rPr lang="he-IL" sz="2000" b="1" dirty="0" smtClean="0">
                <a:solidFill>
                  <a:srgbClr val="00B050"/>
                </a:solidFill>
              </a:rPr>
              <a:t>לדעתי מאולץ הבשורה שנופלת על הורים שילדם סובל ממום משנה סדרי עולם</a:t>
            </a:r>
            <a:endParaRPr lang="en-US" sz="2000" b="1" dirty="0">
              <a:solidFill>
                <a:srgbClr val="00B050"/>
              </a:solidFill>
            </a:endParaRPr>
          </a:p>
          <a:p>
            <a:pPr lvl="0" algn="just" rtl="1"/>
            <a:r>
              <a:rPr lang="he-IL" sz="2000" dirty="0" smtClean="0"/>
              <a:t>האם התקיימו התנאים המצטברים בהלכת שירותי בריאות כללית?</a:t>
            </a:r>
          </a:p>
          <a:p>
            <a:pPr lvl="0" algn="just" rtl="1"/>
            <a:r>
              <a:rPr lang="he-IL" sz="1600" b="1" dirty="0"/>
              <a:t>שהתובע לא ידע אחת או יותר מהעובדות המהווים את עילת התביעה מסיבות שלא היו תלויות בו (אי ידיעה סובייקטיבית).</a:t>
            </a:r>
            <a:endParaRPr lang="en-US" sz="1600" b="1" dirty="0"/>
          </a:p>
          <a:p>
            <a:pPr lvl="0" algn="just" rtl="1"/>
            <a:r>
              <a:rPr lang="he-IL" sz="1600" b="1" dirty="0"/>
              <a:t>שבזהירות סבירה התובע לא יכול היה למנוע את אי הידיעה האמורה (אי ידיעה אובייקטיבית</a:t>
            </a:r>
            <a:r>
              <a:rPr lang="he-IL" sz="1600" b="1" dirty="0" smtClean="0"/>
              <a:t>).</a:t>
            </a:r>
          </a:p>
          <a:p>
            <a:pPr algn="just"/>
            <a:r>
              <a:rPr lang="he-IL" sz="2000" dirty="0"/>
              <a:t>ככל שהנזק חמור יותר תגבר הציפייה שהנפגע יברר זכויותיו (פס"ד טבע) – </a:t>
            </a:r>
            <a:endParaRPr lang="he-IL" sz="2000" dirty="0" smtClean="0"/>
          </a:p>
          <a:p>
            <a:pPr algn="just"/>
            <a:r>
              <a:rPr lang="he-IL" sz="2000" dirty="0" smtClean="0"/>
              <a:t>היקף </a:t>
            </a:r>
            <a:r>
              <a:rPr lang="he-IL" sz="2000" dirty="0"/>
              <a:t>הנזק במומים מולדים מתפתח לאיטו במהלך </a:t>
            </a:r>
            <a:r>
              <a:rPr lang="he-IL" sz="2000" dirty="0" smtClean="0"/>
              <a:t>השנים– הנזקים </a:t>
            </a:r>
            <a:r>
              <a:rPr lang="he-IL" sz="2000" dirty="0"/>
              <a:t>המשמעותיים מתרחשים בגיל ביה"ס. </a:t>
            </a:r>
            <a:r>
              <a:rPr lang="he-IL" sz="2000" dirty="0" smtClean="0"/>
              <a:t>מכאן שיש להורים </a:t>
            </a:r>
            <a:r>
              <a:rPr lang="he-IL" sz="2000" b="1" dirty="0" smtClean="0"/>
              <a:t>שנה להתארגן</a:t>
            </a:r>
            <a:r>
              <a:rPr lang="he-IL" sz="2000" dirty="0" smtClean="0"/>
              <a:t>! </a:t>
            </a:r>
          </a:p>
          <a:p>
            <a:pPr algn="just"/>
            <a:r>
              <a:rPr lang="he-IL" sz="2000" dirty="0"/>
              <a:t>ברבים מהמקרים ההורים אינם יכולים להתפנות לטיפול בתביעה </a:t>
            </a:r>
            <a:r>
              <a:rPr lang="he-IL" sz="2000" dirty="0" smtClean="0"/>
              <a:t>משפטית</a:t>
            </a:r>
            <a:endParaRPr lang="he-IL" sz="2000" b="1" dirty="0"/>
          </a:p>
          <a:p>
            <a:pPr marL="0" lvl="0" indent="0" algn="just" rtl="1">
              <a:buNone/>
            </a:pPr>
            <a:r>
              <a:rPr lang="he-IL" sz="2000" b="1" dirty="0" smtClean="0">
                <a:solidFill>
                  <a:srgbClr val="00B050"/>
                </a:solidFill>
              </a:rPr>
              <a:t>לדעתנו המבחנים הנ"ל לא מתאימים להולדה בעוולה – שכל ישר </a:t>
            </a:r>
            <a:endParaRPr lang="he-IL" sz="2000" b="1" dirty="0">
              <a:solidFill>
                <a:srgbClr val="00B050"/>
              </a:solidFill>
            </a:endParaRPr>
          </a:p>
          <a:p>
            <a:pPr lvl="0" algn="just" rtl="1"/>
            <a:endParaRPr lang="en-US" sz="2000" dirty="0"/>
          </a:p>
        </p:txBody>
      </p:sp>
      <p:sp>
        <p:nvSpPr>
          <p:cNvPr id="5" name="Footer Placeholder 4"/>
          <p:cNvSpPr>
            <a:spLocks noGrp="1"/>
          </p:cNvSpPr>
          <p:nvPr>
            <p:ph type="ftr" sz="quarter" idx="11"/>
          </p:nvPr>
        </p:nvSpPr>
        <p:spPr/>
        <p:txBody>
          <a:bodyPr/>
          <a:lstStyle/>
          <a:p>
            <a:pPr>
              <a:defRPr/>
            </a:pPr>
            <a:r>
              <a:rPr lang="he-IL" dirty="0" smtClean="0"/>
              <a:t>כל הזכויות שמורות לעו"ד יונתן דייויס ©</a:t>
            </a:r>
            <a:endParaRPr lang="he-IL" dirty="0"/>
          </a:p>
        </p:txBody>
      </p:sp>
      <p:sp>
        <p:nvSpPr>
          <p:cNvPr id="6" name="Slide Number Placeholder 5"/>
          <p:cNvSpPr>
            <a:spLocks noGrp="1"/>
          </p:cNvSpPr>
          <p:nvPr>
            <p:ph type="sldNum" sz="quarter" idx="12"/>
          </p:nvPr>
        </p:nvSpPr>
        <p:spPr/>
        <p:txBody>
          <a:bodyPr/>
          <a:lstStyle/>
          <a:p>
            <a:pPr>
              <a:defRPr/>
            </a:pPr>
            <a:fld id="{F5126F94-84A1-4ECD-B4F3-0B9AA0EDEACE}" type="slidenum">
              <a:rPr lang="he-IL" smtClean="0"/>
              <a:pPr>
                <a:defRPr/>
              </a:pPr>
              <a:t>9</a:t>
            </a:fld>
            <a:endParaRPr lang="he-IL"/>
          </a:p>
        </p:txBody>
      </p:sp>
    </p:spTree>
    <p:extLst>
      <p:ext uri="{BB962C8B-B14F-4D97-AF65-F5344CB8AC3E}">
        <p14:creationId xmlns:p14="http://schemas.microsoft.com/office/powerpoint/2010/main" val="1315412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911</TotalTime>
  <Words>1873</Words>
  <Application>Microsoft Office PowerPoint</Application>
  <PresentationFormat>On-screen Show (4:3)</PresentationFormat>
  <Paragraphs>161</Paragraphs>
  <Slides>14</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Arial Unicode MS</vt:lpstr>
      <vt:lpstr>Arial</vt:lpstr>
      <vt:lpstr>Calibri</vt:lpstr>
      <vt:lpstr>David</vt:lpstr>
      <vt:lpstr>Gisha</vt:lpstr>
      <vt:lpstr>Tahoma</vt:lpstr>
      <vt:lpstr>Times New Roman</vt:lpstr>
      <vt:lpstr>Trebuchet MS</vt:lpstr>
      <vt:lpstr>Wingdings</vt:lpstr>
      <vt:lpstr>Wingdings 3</vt:lpstr>
      <vt:lpstr>Facet</vt:lpstr>
      <vt:lpstr>כללי אצבע לניסוח כתבי טענות בהתמודדות עם טענת התיישנות  בתיקי הולדה בעוולה</vt:lpstr>
      <vt:lpstr>הטיעונים  המקובלים שעומדים בבסיס טענת ההתיישנות</vt:lpstr>
      <vt:lpstr>התפתחות טענת התיישנות בהליך האזרחי </vt:lpstr>
      <vt:lpstr>העדפת האינטרס הציבורי על פני זכויות הפרט באמצעות פגיעה בנגישות </vt:lpstr>
      <vt:lpstr>סעיפי התיישנות בתביעה לנזקי גוף  </vt:lpstr>
      <vt:lpstr>סע' 89(2) או סע' 8 - התיישנות שלא מדעת  </vt:lpstr>
      <vt:lpstr>הפרשנות שניתנה בפסיקה לשאלת ההתיישנות שלא מדעת  "מתי נולדה עילת התביעה"?</vt:lpstr>
      <vt:lpstr>אבחנה מאוחרת למועד התרחשות הנזק</vt:lpstr>
      <vt:lpstr>מתי  נודעו להורים רכיבי העילה (קש"ס לפי , ידיעת תובע שנפגע, זהות הנתבע, שהייתה התרשלות)?</vt:lpstr>
      <vt:lpstr>טענות הגנה מקובלות בטענת התיישנות</vt:lpstr>
      <vt:lpstr>מבחני ההתיישנות הראויים בתביעה להולדה בעוולה </vt:lpstr>
      <vt:lpstr>כללי אצבע בניסוח כתבי טענות בתביעה שעניינה ר"ר וה"ב </vt:lpstr>
      <vt:lpstr>כללי אצבע בניסוח כתבי טענות בתביעה שעניינה הולדה בעוולה  </vt:lpstr>
      <vt:lpstr>יונתן דייויס, עו"ד   www.med-law.co.il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חובת זהירות של מומחה בטיפול רפואי ובמתן חוות דעת</dc:title>
  <dc:creator>Korin Gurwich</dc:creator>
  <cp:lastModifiedBy>Microsoft account</cp:lastModifiedBy>
  <cp:revision>95</cp:revision>
  <cp:lastPrinted>2020-07-26T06:16:00Z</cp:lastPrinted>
  <dcterms:created xsi:type="dcterms:W3CDTF">2013-11-13T09:50:53Z</dcterms:created>
  <dcterms:modified xsi:type="dcterms:W3CDTF">2020-07-26T06:57:13Z</dcterms:modified>
</cp:coreProperties>
</file>